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7" r:id="rId19"/>
    <p:sldId id="274" r:id="rId20"/>
    <p:sldId id="275" r:id="rId21"/>
    <p:sldId id="276" r:id="rId22"/>
    <p:sldId id="273"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0" autoAdjust="0"/>
    <p:restoredTop sz="94660"/>
  </p:normalViewPr>
  <p:slideViewPr>
    <p:cSldViewPr snapToGrid="0">
      <p:cViewPr varScale="1">
        <p:scale>
          <a:sx n="86" d="100"/>
          <a:sy n="86" d="100"/>
        </p:scale>
        <p:origin x="42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DD5ECC-D28F-4DB2-8FF3-BAA756891BC8}"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7B2EDBB3-FEF4-41B9-96D8-342B60A2B506}">
      <dgm:prSet phldrT="[Текст]"/>
      <dgm:spPr/>
      <dgm:t>
        <a:bodyPr/>
        <a:lstStyle/>
        <a:p>
          <a:r>
            <a:rPr lang="en-US" dirty="0"/>
            <a:t>Planner</a:t>
          </a:r>
        </a:p>
      </dgm:t>
    </dgm:pt>
    <dgm:pt modelId="{9057917A-7FA1-4931-9EBE-9FED347CB5E2}" type="parTrans" cxnId="{23A0B957-D17B-46DC-A81D-67EFAF8F8151}">
      <dgm:prSet/>
      <dgm:spPr/>
      <dgm:t>
        <a:bodyPr/>
        <a:lstStyle/>
        <a:p>
          <a:endParaRPr lang="en-US"/>
        </a:p>
      </dgm:t>
    </dgm:pt>
    <dgm:pt modelId="{50400B63-5F2B-4AD6-B206-AF0BAACA061F}" type="sibTrans" cxnId="{23A0B957-D17B-46DC-A81D-67EFAF8F8151}">
      <dgm:prSet/>
      <dgm:spPr/>
      <dgm:t>
        <a:bodyPr/>
        <a:lstStyle/>
        <a:p>
          <a:endParaRPr lang="en-US"/>
        </a:p>
      </dgm:t>
    </dgm:pt>
    <dgm:pt modelId="{78679C7F-2463-4141-95E8-54F30DDEAA42}">
      <dgm:prSet phldrT="[Текст]"/>
      <dgm:spPr/>
      <dgm:t>
        <a:bodyPr/>
        <a:lstStyle/>
        <a:p>
          <a:r>
            <a:rPr lang="en-US" dirty="0"/>
            <a:t>Controller</a:t>
          </a:r>
        </a:p>
      </dgm:t>
    </dgm:pt>
    <dgm:pt modelId="{ECEFC1EE-0652-4F5F-8B6E-0C2BE38CD9E1}" type="parTrans" cxnId="{340E6840-1AA1-4284-9C7E-0527230DE549}">
      <dgm:prSet/>
      <dgm:spPr/>
      <dgm:t>
        <a:bodyPr/>
        <a:lstStyle/>
        <a:p>
          <a:endParaRPr lang="en-US"/>
        </a:p>
      </dgm:t>
    </dgm:pt>
    <dgm:pt modelId="{DD65FCD3-7C6D-439E-B242-86A72F54C378}" type="sibTrans" cxnId="{340E6840-1AA1-4284-9C7E-0527230DE549}">
      <dgm:prSet/>
      <dgm:spPr/>
      <dgm:t>
        <a:bodyPr/>
        <a:lstStyle/>
        <a:p>
          <a:endParaRPr lang="en-US"/>
        </a:p>
      </dgm:t>
    </dgm:pt>
    <dgm:pt modelId="{1F6AF097-713D-4ADE-BB4A-096979208A23}">
      <dgm:prSet phldrT="[Текст]"/>
      <dgm:spPr/>
      <dgm:t>
        <a:bodyPr/>
        <a:lstStyle/>
        <a:p>
          <a:r>
            <a:rPr lang="en-US" dirty="0"/>
            <a:t>Mobile robot</a:t>
          </a:r>
        </a:p>
      </dgm:t>
    </dgm:pt>
    <dgm:pt modelId="{8C89F330-FCC3-489A-AAC8-863A86D54759}" type="parTrans" cxnId="{0F70CEBC-9E9C-4E07-83E7-3E02957D4BFF}">
      <dgm:prSet/>
      <dgm:spPr/>
      <dgm:t>
        <a:bodyPr/>
        <a:lstStyle/>
        <a:p>
          <a:endParaRPr lang="en-US"/>
        </a:p>
      </dgm:t>
    </dgm:pt>
    <dgm:pt modelId="{B964DD3C-9915-4DF7-8607-5B490206112C}" type="sibTrans" cxnId="{0F70CEBC-9E9C-4E07-83E7-3E02957D4BFF}">
      <dgm:prSet/>
      <dgm:spPr/>
      <dgm:t>
        <a:bodyPr/>
        <a:lstStyle/>
        <a:p>
          <a:endParaRPr lang="en-US"/>
        </a:p>
      </dgm:t>
    </dgm:pt>
    <dgm:pt modelId="{6B9B4534-FBEA-48F9-A1E3-CD833FD57108}">
      <dgm:prSet phldrT="[Текст]"/>
      <dgm:spPr/>
      <dgm:t>
        <a:bodyPr/>
        <a:lstStyle/>
        <a:p>
          <a:r>
            <a:rPr lang="en-US" dirty="0"/>
            <a:t>Environment</a:t>
          </a:r>
        </a:p>
      </dgm:t>
    </dgm:pt>
    <dgm:pt modelId="{C3936496-9131-4508-8F3C-4D8B474F3300}" type="parTrans" cxnId="{805EA6B6-DB6C-42D1-A49D-B5D049C53E64}">
      <dgm:prSet/>
      <dgm:spPr/>
      <dgm:t>
        <a:bodyPr/>
        <a:lstStyle/>
        <a:p>
          <a:endParaRPr lang="en-US"/>
        </a:p>
      </dgm:t>
    </dgm:pt>
    <dgm:pt modelId="{BC284745-4F9C-4F50-8DA3-CA7BDBF36610}" type="sibTrans" cxnId="{805EA6B6-DB6C-42D1-A49D-B5D049C53E64}">
      <dgm:prSet/>
      <dgm:spPr/>
      <dgm:t>
        <a:bodyPr/>
        <a:lstStyle/>
        <a:p>
          <a:endParaRPr lang="en-US"/>
        </a:p>
      </dgm:t>
    </dgm:pt>
    <dgm:pt modelId="{9C4A4326-BCD6-4795-894D-068F597A1106}">
      <dgm:prSet phldrT="[Текст]"/>
      <dgm:spPr/>
      <dgm:t>
        <a:bodyPr/>
        <a:lstStyle/>
        <a:p>
          <a:r>
            <a:rPr lang="en-US" dirty="0"/>
            <a:t>Sensors</a:t>
          </a:r>
        </a:p>
      </dgm:t>
    </dgm:pt>
    <dgm:pt modelId="{23240389-C96C-443F-AA38-6563507CFDD9}" type="parTrans" cxnId="{C65E3057-AFF4-40C0-AF4D-3610B0914F0B}">
      <dgm:prSet/>
      <dgm:spPr/>
      <dgm:t>
        <a:bodyPr/>
        <a:lstStyle/>
        <a:p>
          <a:endParaRPr lang="en-US"/>
        </a:p>
      </dgm:t>
    </dgm:pt>
    <dgm:pt modelId="{88C292A6-D68F-422E-A067-080D7889A73F}" type="sibTrans" cxnId="{C65E3057-AFF4-40C0-AF4D-3610B0914F0B}">
      <dgm:prSet/>
      <dgm:spPr/>
      <dgm:t>
        <a:bodyPr/>
        <a:lstStyle/>
        <a:p>
          <a:endParaRPr lang="en-US"/>
        </a:p>
      </dgm:t>
    </dgm:pt>
    <dgm:pt modelId="{C86C9181-49A5-4908-9FC6-3819320E11B5}" type="pres">
      <dgm:prSet presAssocID="{97DD5ECC-D28F-4DB2-8FF3-BAA756891BC8}" presName="diagram" presStyleCnt="0">
        <dgm:presLayoutVars>
          <dgm:dir/>
          <dgm:resizeHandles val="exact"/>
        </dgm:presLayoutVars>
      </dgm:prSet>
      <dgm:spPr/>
    </dgm:pt>
    <dgm:pt modelId="{D89BFF0E-9A52-4D2E-8D8E-0EAA2680A31A}" type="pres">
      <dgm:prSet presAssocID="{7B2EDBB3-FEF4-41B9-96D8-342B60A2B506}" presName="node" presStyleLbl="node1" presStyleIdx="0" presStyleCnt="5" custScaleX="64482" custScaleY="45603" custLinFactNeighborX="-72" custLinFactNeighborY="-1137">
        <dgm:presLayoutVars>
          <dgm:bulletEnabled val="1"/>
        </dgm:presLayoutVars>
      </dgm:prSet>
      <dgm:spPr/>
    </dgm:pt>
    <dgm:pt modelId="{CC42E17F-701C-49EB-9606-A4B069C68580}" type="pres">
      <dgm:prSet presAssocID="{50400B63-5F2B-4AD6-B206-AF0BAACA061F}" presName="sibTrans" presStyleCnt="0"/>
      <dgm:spPr/>
    </dgm:pt>
    <dgm:pt modelId="{4B81B98C-1219-489A-B32A-5A25FBA003A2}" type="pres">
      <dgm:prSet presAssocID="{78679C7F-2463-4141-95E8-54F30DDEAA42}" presName="node" presStyleLbl="node1" presStyleIdx="1" presStyleCnt="5" custScaleX="59965" custScaleY="45495" custLinFactNeighborX="-259" custLinFactNeighborY="-446">
        <dgm:presLayoutVars>
          <dgm:bulletEnabled val="1"/>
        </dgm:presLayoutVars>
      </dgm:prSet>
      <dgm:spPr/>
    </dgm:pt>
    <dgm:pt modelId="{CDFB21B1-6B56-4F73-8623-423E7D58EAB4}" type="pres">
      <dgm:prSet presAssocID="{DD65FCD3-7C6D-439E-B242-86A72F54C378}" presName="sibTrans" presStyleCnt="0"/>
      <dgm:spPr/>
    </dgm:pt>
    <dgm:pt modelId="{135489D3-7D02-45C8-B6F6-161A06482E7C}" type="pres">
      <dgm:prSet presAssocID="{1F6AF097-713D-4ADE-BB4A-096979208A23}" presName="node" presStyleLbl="node1" presStyleIdx="2" presStyleCnt="5" custScaleX="73978" custScaleY="45848">
        <dgm:presLayoutVars>
          <dgm:bulletEnabled val="1"/>
        </dgm:presLayoutVars>
      </dgm:prSet>
      <dgm:spPr/>
    </dgm:pt>
    <dgm:pt modelId="{182D37CE-AA7D-46AA-B575-2B9BEB865B8E}" type="pres">
      <dgm:prSet presAssocID="{B964DD3C-9915-4DF7-8607-5B490206112C}" presName="sibTrans" presStyleCnt="0"/>
      <dgm:spPr/>
    </dgm:pt>
    <dgm:pt modelId="{10860B84-1A8A-4A1C-A17A-D7D28E1169A9}" type="pres">
      <dgm:prSet presAssocID="{6B9B4534-FBEA-48F9-A1E3-CD833FD57108}" presName="node" presStyleLbl="node1" presStyleIdx="3" presStyleCnt="5" custScaleX="72788" custScaleY="47501" custLinFactNeighborX="-17150" custLinFactNeighborY="10989">
        <dgm:presLayoutVars>
          <dgm:bulletEnabled val="1"/>
        </dgm:presLayoutVars>
      </dgm:prSet>
      <dgm:spPr/>
    </dgm:pt>
    <dgm:pt modelId="{BF27EDA3-E581-4F72-9F2B-2C57B43A617D}" type="pres">
      <dgm:prSet presAssocID="{BC284745-4F9C-4F50-8DA3-CA7BDBF36610}" presName="sibTrans" presStyleCnt="0"/>
      <dgm:spPr/>
    </dgm:pt>
    <dgm:pt modelId="{EB6C30AD-40AB-4572-B37A-F611B35AAEAF}" type="pres">
      <dgm:prSet presAssocID="{9C4A4326-BCD6-4795-894D-068F597A1106}" presName="node" presStyleLbl="node1" presStyleIdx="4" presStyleCnt="5" custScaleX="60266" custScaleY="48475" custLinFactNeighborX="455" custLinFactNeighborY="11368">
        <dgm:presLayoutVars>
          <dgm:bulletEnabled val="1"/>
        </dgm:presLayoutVars>
      </dgm:prSet>
      <dgm:spPr/>
    </dgm:pt>
  </dgm:ptLst>
  <dgm:cxnLst>
    <dgm:cxn modelId="{08B28938-DB23-4B22-80EF-1BEAA1F8B7B0}" type="presOf" srcId="{1F6AF097-713D-4ADE-BB4A-096979208A23}" destId="{135489D3-7D02-45C8-B6F6-161A06482E7C}" srcOrd="0" destOrd="0" presId="urn:microsoft.com/office/officeart/2005/8/layout/default"/>
    <dgm:cxn modelId="{340E6840-1AA1-4284-9C7E-0527230DE549}" srcId="{97DD5ECC-D28F-4DB2-8FF3-BAA756891BC8}" destId="{78679C7F-2463-4141-95E8-54F30DDEAA42}" srcOrd="1" destOrd="0" parTransId="{ECEFC1EE-0652-4F5F-8B6E-0C2BE38CD9E1}" sibTransId="{DD65FCD3-7C6D-439E-B242-86A72F54C378}"/>
    <dgm:cxn modelId="{02BACD4C-F6BD-4BD7-B0EC-D98ACCA12299}" type="presOf" srcId="{78679C7F-2463-4141-95E8-54F30DDEAA42}" destId="{4B81B98C-1219-489A-B32A-5A25FBA003A2}" srcOrd="0" destOrd="0" presId="urn:microsoft.com/office/officeart/2005/8/layout/default"/>
    <dgm:cxn modelId="{C65E3057-AFF4-40C0-AF4D-3610B0914F0B}" srcId="{97DD5ECC-D28F-4DB2-8FF3-BAA756891BC8}" destId="{9C4A4326-BCD6-4795-894D-068F597A1106}" srcOrd="4" destOrd="0" parTransId="{23240389-C96C-443F-AA38-6563507CFDD9}" sibTransId="{88C292A6-D68F-422E-A067-080D7889A73F}"/>
    <dgm:cxn modelId="{23A0B957-D17B-46DC-A81D-67EFAF8F8151}" srcId="{97DD5ECC-D28F-4DB2-8FF3-BAA756891BC8}" destId="{7B2EDBB3-FEF4-41B9-96D8-342B60A2B506}" srcOrd="0" destOrd="0" parTransId="{9057917A-7FA1-4931-9EBE-9FED347CB5E2}" sibTransId="{50400B63-5F2B-4AD6-B206-AF0BAACA061F}"/>
    <dgm:cxn modelId="{E91DE1A3-0644-42B6-8BF7-028A5FBF4706}" type="presOf" srcId="{9C4A4326-BCD6-4795-894D-068F597A1106}" destId="{EB6C30AD-40AB-4572-B37A-F611B35AAEAF}" srcOrd="0" destOrd="0" presId="urn:microsoft.com/office/officeart/2005/8/layout/default"/>
    <dgm:cxn modelId="{22DED4A6-94EF-4BB7-B0C3-719A58E8EDE1}" type="presOf" srcId="{7B2EDBB3-FEF4-41B9-96D8-342B60A2B506}" destId="{D89BFF0E-9A52-4D2E-8D8E-0EAA2680A31A}" srcOrd="0" destOrd="0" presId="urn:microsoft.com/office/officeart/2005/8/layout/default"/>
    <dgm:cxn modelId="{7391BAAB-B42E-414E-AB62-8EE537198811}" type="presOf" srcId="{97DD5ECC-D28F-4DB2-8FF3-BAA756891BC8}" destId="{C86C9181-49A5-4908-9FC6-3819320E11B5}" srcOrd="0" destOrd="0" presId="urn:microsoft.com/office/officeart/2005/8/layout/default"/>
    <dgm:cxn modelId="{805EA6B6-DB6C-42D1-A49D-B5D049C53E64}" srcId="{97DD5ECC-D28F-4DB2-8FF3-BAA756891BC8}" destId="{6B9B4534-FBEA-48F9-A1E3-CD833FD57108}" srcOrd="3" destOrd="0" parTransId="{C3936496-9131-4508-8F3C-4D8B474F3300}" sibTransId="{BC284745-4F9C-4F50-8DA3-CA7BDBF36610}"/>
    <dgm:cxn modelId="{0F70CEBC-9E9C-4E07-83E7-3E02957D4BFF}" srcId="{97DD5ECC-D28F-4DB2-8FF3-BAA756891BC8}" destId="{1F6AF097-713D-4ADE-BB4A-096979208A23}" srcOrd="2" destOrd="0" parTransId="{8C89F330-FCC3-489A-AAC8-863A86D54759}" sibTransId="{B964DD3C-9915-4DF7-8607-5B490206112C}"/>
    <dgm:cxn modelId="{46534ED2-3AF4-4C77-BDA6-2393AAC11443}" type="presOf" srcId="{6B9B4534-FBEA-48F9-A1E3-CD833FD57108}" destId="{10860B84-1A8A-4A1C-A17A-D7D28E1169A9}" srcOrd="0" destOrd="0" presId="urn:microsoft.com/office/officeart/2005/8/layout/default"/>
    <dgm:cxn modelId="{CEF2DA07-9958-4119-96C5-FF2EEE9286F3}" type="presParOf" srcId="{C86C9181-49A5-4908-9FC6-3819320E11B5}" destId="{D89BFF0E-9A52-4D2E-8D8E-0EAA2680A31A}" srcOrd="0" destOrd="0" presId="urn:microsoft.com/office/officeart/2005/8/layout/default"/>
    <dgm:cxn modelId="{2835C6F3-9B10-4819-BDA2-852278ED03D1}" type="presParOf" srcId="{C86C9181-49A5-4908-9FC6-3819320E11B5}" destId="{CC42E17F-701C-49EB-9606-A4B069C68580}" srcOrd="1" destOrd="0" presId="urn:microsoft.com/office/officeart/2005/8/layout/default"/>
    <dgm:cxn modelId="{CA23D6A0-E599-4562-B6B4-3D665A81622E}" type="presParOf" srcId="{C86C9181-49A5-4908-9FC6-3819320E11B5}" destId="{4B81B98C-1219-489A-B32A-5A25FBA003A2}" srcOrd="2" destOrd="0" presId="urn:microsoft.com/office/officeart/2005/8/layout/default"/>
    <dgm:cxn modelId="{599156E6-D099-48DE-A0F4-29524E1A32A6}" type="presParOf" srcId="{C86C9181-49A5-4908-9FC6-3819320E11B5}" destId="{CDFB21B1-6B56-4F73-8623-423E7D58EAB4}" srcOrd="3" destOrd="0" presId="urn:microsoft.com/office/officeart/2005/8/layout/default"/>
    <dgm:cxn modelId="{56A0F37A-A8D7-4D45-BB38-C5B940EEAD12}" type="presParOf" srcId="{C86C9181-49A5-4908-9FC6-3819320E11B5}" destId="{135489D3-7D02-45C8-B6F6-161A06482E7C}" srcOrd="4" destOrd="0" presId="urn:microsoft.com/office/officeart/2005/8/layout/default"/>
    <dgm:cxn modelId="{8634B501-8B1F-4773-90C0-32744DFB577E}" type="presParOf" srcId="{C86C9181-49A5-4908-9FC6-3819320E11B5}" destId="{182D37CE-AA7D-46AA-B575-2B9BEB865B8E}" srcOrd="5" destOrd="0" presId="urn:microsoft.com/office/officeart/2005/8/layout/default"/>
    <dgm:cxn modelId="{A45C2E1C-BF32-4618-AA03-B418D6F22B1F}" type="presParOf" srcId="{C86C9181-49A5-4908-9FC6-3819320E11B5}" destId="{10860B84-1A8A-4A1C-A17A-D7D28E1169A9}" srcOrd="6" destOrd="0" presId="urn:microsoft.com/office/officeart/2005/8/layout/default"/>
    <dgm:cxn modelId="{32257231-122A-463F-B8A2-89909998B9FD}" type="presParOf" srcId="{C86C9181-49A5-4908-9FC6-3819320E11B5}" destId="{BF27EDA3-E581-4F72-9F2B-2C57B43A617D}" srcOrd="7" destOrd="0" presId="urn:microsoft.com/office/officeart/2005/8/layout/default"/>
    <dgm:cxn modelId="{902045DD-79B1-4943-839C-2A8D463A3034}" type="presParOf" srcId="{C86C9181-49A5-4908-9FC6-3819320E11B5}" destId="{EB6C30AD-40AB-4572-B37A-F611B35AAEAF}"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BFF0E-9A52-4D2E-8D8E-0EAA2680A31A}">
      <dsp:nvSpPr>
        <dsp:cNvPr id="0" name=""/>
        <dsp:cNvSpPr/>
      </dsp:nvSpPr>
      <dsp:spPr>
        <a:xfrm>
          <a:off x="17" y="508789"/>
          <a:ext cx="2516740" cy="1067934"/>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Planner</a:t>
          </a:r>
        </a:p>
      </dsp:txBody>
      <dsp:txXfrm>
        <a:off x="17" y="508789"/>
        <a:ext cx="2516740" cy="1067934"/>
      </dsp:txXfrm>
    </dsp:sp>
    <dsp:sp modelId="{4B81B98C-1219-489A-B32A-5A25FBA003A2}">
      <dsp:nvSpPr>
        <dsp:cNvPr id="0" name=""/>
        <dsp:cNvSpPr/>
      </dsp:nvSpPr>
      <dsp:spPr>
        <a:xfrm>
          <a:off x="2899760" y="526236"/>
          <a:ext cx="2340440" cy="106540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Controller</a:t>
          </a:r>
        </a:p>
      </dsp:txBody>
      <dsp:txXfrm>
        <a:off x="2899760" y="526236"/>
        <a:ext cx="2340440" cy="1065405"/>
      </dsp:txXfrm>
    </dsp:sp>
    <dsp:sp modelId="{135489D3-7D02-45C8-B6F6-161A06482E7C}">
      <dsp:nvSpPr>
        <dsp:cNvPr id="0" name=""/>
        <dsp:cNvSpPr/>
      </dsp:nvSpPr>
      <dsp:spPr>
        <a:xfrm>
          <a:off x="5640611" y="532547"/>
          <a:ext cx="2887370" cy="1073671"/>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Mobile robot</a:t>
          </a:r>
        </a:p>
      </dsp:txBody>
      <dsp:txXfrm>
        <a:off x="5640611" y="532547"/>
        <a:ext cx="2887370" cy="1073671"/>
      </dsp:txXfrm>
    </dsp:sp>
    <dsp:sp modelId="{10860B84-1A8A-4A1C-A17A-D7D28E1169A9}">
      <dsp:nvSpPr>
        <dsp:cNvPr id="0" name=""/>
        <dsp:cNvSpPr/>
      </dsp:nvSpPr>
      <dsp:spPr>
        <a:xfrm>
          <a:off x="804330" y="2265266"/>
          <a:ext cx="2840924" cy="1112381"/>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Environment</a:t>
          </a:r>
        </a:p>
      </dsp:txBody>
      <dsp:txXfrm>
        <a:off x="804330" y="2265266"/>
        <a:ext cx="2840924" cy="1112381"/>
      </dsp:txXfrm>
    </dsp:sp>
    <dsp:sp modelId="{EB6C30AD-40AB-4572-B37A-F611B35AAEAF}">
      <dsp:nvSpPr>
        <dsp:cNvPr id="0" name=""/>
        <dsp:cNvSpPr/>
      </dsp:nvSpPr>
      <dsp:spPr>
        <a:xfrm>
          <a:off x="4722681" y="2262737"/>
          <a:ext cx="2352189" cy="1135190"/>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Sensors</a:t>
          </a:r>
        </a:p>
      </dsp:txBody>
      <dsp:txXfrm>
        <a:off x="4722681" y="2262737"/>
        <a:ext cx="2352189" cy="113519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ru-RU"/>
              <a:t>Образец заголовка</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11C7AE3A-7557-44BE-9EF6-76CCC3BF35D2}" type="datetimeFigureOut">
              <a:rPr lang="en-US" smtClean="0"/>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5A5D34-5DB8-418A-AC62-36E68BE37BEC}"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78953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Date Placeholder 2"/>
          <p:cNvSpPr>
            <a:spLocks noGrp="1"/>
          </p:cNvSpPr>
          <p:nvPr>
            <p:ph type="dt" sz="half" idx="10"/>
          </p:nvPr>
        </p:nvSpPr>
        <p:spPr/>
        <p:txBody>
          <a:bodyPr/>
          <a:lstStyle/>
          <a:p>
            <a:fld id="{11C7AE3A-7557-44BE-9EF6-76CCC3BF35D2}" type="datetimeFigureOut">
              <a:rPr lang="en-US" smtClean="0"/>
              <a:t>2/15/2023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85A5D34-5DB8-418A-AC62-36E68BE37BEC}" type="slidenum">
              <a:rPr lang="en-US" smtClean="0"/>
              <a:t>‹#›</a:t>
            </a:fld>
            <a:endParaRPr lang="en-US"/>
          </a:p>
        </p:txBody>
      </p:sp>
    </p:spTree>
    <p:extLst>
      <p:ext uri="{BB962C8B-B14F-4D97-AF65-F5344CB8AC3E}">
        <p14:creationId xmlns:p14="http://schemas.microsoft.com/office/powerpoint/2010/main" val="28150790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ru-RU"/>
              <a:t>Образец заголовка</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11C7AE3A-7557-44BE-9EF6-76CCC3BF35D2}" type="datetimeFigureOut">
              <a:rPr lang="en-US" smtClean="0"/>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5A5D34-5DB8-418A-AC62-36E68BE37BEC}" type="slidenum">
              <a:rPr lang="en-US" smtClean="0"/>
              <a:t>‹#›</a:t>
            </a:fld>
            <a:endParaRPr lang="en-US"/>
          </a:p>
        </p:txBody>
      </p:sp>
    </p:spTree>
    <p:extLst>
      <p:ext uri="{BB962C8B-B14F-4D97-AF65-F5344CB8AC3E}">
        <p14:creationId xmlns:p14="http://schemas.microsoft.com/office/powerpoint/2010/main" val="39080596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ru-RU"/>
              <a:t>Образец заголовка</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11C7AE3A-7557-44BE-9EF6-76CCC3BF35D2}" type="datetimeFigureOut">
              <a:rPr lang="en-US" smtClean="0"/>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5A5D34-5DB8-418A-AC62-36E68BE37BEC}"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1445787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ru-RU"/>
              <a:t>Образец заголовка</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11C7AE3A-7557-44BE-9EF6-76CCC3BF35D2}" type="datetimeFigureOut">
              <a:rPr lang="en-US" smtClean="0"/>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5A5D34-5DB8-418A-AC62-36E68BE37BEC}" type="slidenum">
              <a:rPr lang="en-US" smtClean="0"/>
              <a:t>‹#›</a:t>
            </a:fld>
            <a:endParaRPr lang="en-US"/>
          </a:p>
        </p:txBody>
      </p:sp>
    </p:spTree>
    <p:extLst>
      <p:ext uri="{BB962C8B-B14F-4D97-AF65-F5344CB8AC3E}">
        <p14:creationId xmlns:p14="http://schemas.microsoft.com/office/powerpoint/2010/main" val="34624872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ru-RU"/>
              <a:t>Образец заголовка</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ru-RU"/>
              <a:t>Образец текста</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11C7AE3A-7557-44BE-9EF6-76CCC3BF35D2}" type="datetimeFigureOut">
              <a:rPr lang="en-US" smtClean="0"/>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5A5D34-5DB8-418A-AC62-36E68BE37BEC}"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0313478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ru-RU"/>
              <a:t>Образец заголовка</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ru-RU"/>
              <a:t>Образец текста</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11C7AE3A-7557-44BE-9EF6-76CCC3BF35D2}" type="datetimeFigureOut">
              <a:rPr lang="en-US" smtClean="0"/>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5A5D34-5DB8-418A-AC62-36E68BE37BEC}" type="slidenum">
              <a:rPr lang="en-US" smtClean="0"/>
              <a:t>‹#›</a:t>
            </a:fld>
            <a:endParaRPr lang="en-US"/>
          </a:p>
        </p:txBody>
      </p:sp>
    </p:spTree>
    <p:extLst>
      <p:ext uri="{BB962C8B-B14F-4D97-AF65-F5344CB8AC3E}">
        <p14:creationId xmlns:p14="http://schemas.microsoft.com/office/powerpoint/2010/main" val="13601281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11C7AE3A-7557-44BE-9EF6-76CCC3BF35D2}" type="datetimeFigureOut">
              <a:rPr lang="en-US" smtClean="0"/>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5A5D34-5DB8-418A-AC62-36E68BE37BEC}" type="slidenum">
              <a:rPr lang="en-US" smtClean="0"/>
              <a:t>‹#›</a:t>
            </a:fld>
            <a:endParaRPr lang="en-US"/>
          </a:p>
        </p:txBody>
      </p:sp>
    </p:spTree>
    <p:extLst>
      <p:ext uri="{BB962C8B-B14F-4D97-AF65-F5344CB8AC3E}">
        <p14:creationId xmlns:p14="http://schemas.microsoft.com/office/powerpoint/2010/main" val="22938326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11C7AE3A-7557-44BE-9EF6-76CCC3BF35D2}" type="datetimeFigureOut">
              <a:rPr lang="en-US" smtClean="0"/>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5A5D34-5DB8-418A-AC62-36E68BE37BEC}" type="slidenum">
              <a:rPr lang="en-US" smtClean="0"/>
              <a:t>‹#›</a:t>
            </a:fld>
            <a:endParaRPr lang="en-US"/>
          </a:p>
        </p:txBody>
      </p:sp>
    </p:spTree>
    <p:extLst>
      <p:ext uri="{BB962C8B-B14F-4D97-AF65-F5344CB8AC3E}">
        <p14:creationId xmlns:p14="http://schemas.microsoft.com/office/powerpoint/2010/main" val="2752069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nchor="ct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11C7AE3A-7557-44BE-9EF6-76CCC3BF35D2}" type="datetimeFigureOut">
              <a:rPr lang="en-US" smtClean="0"/>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5A5D34-5DB8-418A-AC62-36E68BE37BEC}" type="slidenum">
              <a:rPr lang="en-US" smtClean="0"/>
              <a:t>‹#›</a:t>
            </a:fld>
            <a:endParaRPr lang="en-US"/>
          </a:p>
        </p:txBody>
      </p:sp>
    </p:spTree>
    <p:extLst>
      <p:ext uri="{BB962C8B-B14F-4D97-AF65-F5344CB8AC3E}">
        <p14:creationId xmlns:p14="http://schemas.microsoft.com/office/powerpoint/2010/main" val="4240247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ru-RU"/>
              <a:t>Образец заголовка</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11C7AE3A-7557-44BE-9EF6-76CCC3BF35D2}" type="datetimeFigureOut">
              <a:rPr lang="en-US" smtClean="0"/>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5A5D34-5DB8-418A-AC62-36E68BE37BEC}" type="slidenum">
              <a:rPr lang="en-US" smtClean="0"/>
              <a:t>‹#›</a:t>
            </a:fld>
            <a:endParaRPr lang="en-US"/>
          </a:p>
        </p:txBody>
      </p:sp>
    </p:spTree>
    <p:extLst>
      <p:ext uri="{BB962C8B-B14F-4D97-AF65-F5344CB8AC3E}">
        <p14:creationId xmlns:p14="http://schemas.microsoft.com/office/powerpoint/2010/main" val="1374504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11C7AE3A-7557-44BE-9EF6-76CCC3BF35D2}" type="datetimeFigureOut">
              <a:rPr lang="en-US" smtClean="0"/>
              <a:t>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5A5D34-5DB8-418A-AC62-36E68BE37BEC}" type="slidenum">
              <a:rPr lang="en-US" smtClean="0"/>
              <a:t>‹#›</a:t>
            </a:fld>
            <a:endParaRPr lang="en-US"/>
          </a:p>
        </p:txBody>
      </p:sp>
    </p:spTree>
    <p:extLst>
      <p:ext uri="{BB962C8B-B14F-4D97-AF65-F5344CB8AC3E}">
        <p14:creationId xmlns:p14="http://schemas.microsoft.com/office/powerpoint/2010/main" val="1435221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a:t>Образец заголовка</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11C7AE3A-7557-44BE-9EF6-76CCC3BF35D2}" type="datetimeFigureOut">
              <a:rPr lang="en-US" smtClean="0"/>
              <a:t>2/15/2023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85A5D34-5DB8-418A-AC62-36E68BE37BEC}" type="slidenum">
              <a:rPr lang="en-US" smtClean="0"/>
              <a:t>‹#›</a:t>
            </a:fld>
            <a:endParaRPr lang="en-US"/>
          </a:p>
        </p:txBody>
      </p:sp>
    </p:spTree>
    <p:extLst>
      <p:ext uri="{BB962C8B-B14F-4D97-AF65-F5344CB8AC3E}">
        <p14:creationId xmlns:p14="http://schemas.microsoft.com/office/powerpoint/2010/main" val="2304961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11C7AE3A-7557-44BE-9EF6-76CCC3BF35D2}" type="datetimeFigureOut">
              <a:rPr lang="en-US" smtClean="0"/>
              <a:t>2/15/2023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85A5D34-5DB8-418A-AC62-36E68BE37BEC}" type="slidenum">
              <a:rPr lang="en-US" smtClean="0"/>
              <a:t>‹#›</a:t>
            </a:fld>
            <a:endParaRPr lang="en-US"/>
          </a:p>
        </p:txBody>
      </p:sp>
    </p:spTree>
    <p:extLst>
      <p:ext uri="{BB962C8B-B14F-4D97-AF65-F5344CB8AC3E}">
        <p14:creationId xmlns:p14="http://schemas.microsoft.com/office/powerpoint/2010/main" val="36603866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C7AE3A-7557-44BE-9EF6-76CCC3BF35D2}" type="datetimeFigureOut">
              <a:rPr lang="en-US" smtClean="0"/>
              <a:t>2/15/2023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85A5D34-5DB8-418A-AC62-36E68BE37BEC}" type="slidenum">
              <a:rPr lang="en-US" smtClean="0"/>
              <a:t>‹#›</a:t>
            </a:fld>
            <a:endParaRPr lang="en-US"/>
          </a:p>
        </p:txBody>
      </p:sp>
    </p:spTree>
    <p:extLst>
      <p:ext uri="{BB962C8B-B14F-4D97-AF65-F5344CB8AC3E}">
        <p14:creationId xmlns:p14="http://schemas.microsoft.com/office/powerpoint/2010/main" val="23757993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ru-RU"/>
              <a:t>Образец заголовка</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11C7AE3A-7557-44BE-9EF6-76CCC3BF35D2}" type="datetimeFigureOut">
              <a:rPr lang="en-US" smtClean="0"/>
              <a:t>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5A5D34-5DB8-418A-AC62-36E68BE37BEC}" type="slidenum">
              <a:rPr lang="en-US" smtClean="0"/>
              <a:t>‹#›</a:t>
            </a:fld>
            <a:endParaRPr lang="en-US"/>
          </a:p>
        </p:txBody>
      </p:sp>
    </p:spTree>
    <p:extLst>
      <p:ext uri="{BB962C8B-B14F-4D97-AF65-F5344CB8AC3E}">
        <p14:creationId xmlns:p14="http://schemas.microsoft.com/office/powerpoint/2010/main" val="4185815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ru-RU"/>
              <a:t>Образец заголовка</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11C7AE3A-7557-44BE-9EF6-76CCC3BF35D2}" type="datetimeFigureOut">
              <a:rPr lang="en-US" smtClean="0"/>
              <a:t>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5A5D34-5DB8-418A-AC62-36E68BE37BEC}" type="slidenum">
              <a:rPr lang="en-US" smtClean="0"/>
              <a:t>‹#›</a:t>
            </a:fld>
            <a:endParaRPr lang="en-US"/>
          </a:p>
        </p:txBody>
      </p:sp>
    </p:spTree>
    <p:extLst>
      <p:ext uri="{BB962C8B-B14F-4D97-AF65-F5344CB8AC3E}">
        <p14:creationId xmlns:p14="http://schemas.microsoft.com/office/powerpoint/2010/main" val="3904389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11C7AE3A-7557-44BE-9EF6-76CCC3BF35D2}" type="datetimeFigureOut">
              <a:rPr lang="en-US" smtClean="0"/>
              <a:t>2/15/2023</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585A5D34-5DB8-418A-AC62-36E68BE37BEC}" type="slidenum">
              <a:rPr lang="en-US" smtClean="0"/>
              <a:t>‹#›</a:t>
            </a:fld>
            <a:endParaRPr lang="en-US"/>
          </a:p>
        </p:txBody>
      </p:sp>
    </p:spTree>
    <p:extLst>
      <p:ext uri="{BB962C8B-B14F-4D97-AF65-F5344CB8AC3E}">
        <p14:creationId xmlns:p14="http://schemas.microsoft.com/office/powerpoint/2010/main" val="3804107944"/>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ajuntament.barcelona.cat/digital/es/noticia/el-robot-social-misty-ii-se-incorpora-a-la-vida-de-una-veintena-de-personas-mayores_907595" TargetMode="External"/><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hyperlink" Target="https://robolabor.ee/homelab/en/projects/wheeled_robot"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symbiosisonlinepublishing.com/robotics-automation/robotics-automation12.php" TargetMode="External"/><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96E9694-A689-4267-9CB5-28B1C1CBDAFE}"/>
              </a:ext>
            </a:extLst>
          </p:cNvPr>
          <p:cNvSpPr>
            <a:spLocks noGrp="1"/>
          </p:cNvSpPr>
          <p:nvPr>
            <p:ph type="ctrTitle"/>
          </p:nvPr>
        </p:nvSpPr>
        <p:spPr>
          <a:xfrm>
            <a:off x="634999" y="1714499"/>
            <a:ext cx="7335838" cy="1028701"/>
          </a:xfrm>
        </p:spPr>
        <p:txBody>
          <a:bodyPr>
            <a:normAutofit fontScale="90000"/>
          </a:bodyPr>
          <a:lstStyle/>
          <a:p>
            <a:r>
              <a:rPr lang="en-US" dirty="0"/>
              <a:t>Mobile control and simulation</a:t>
            </a:r>
          </a:p>
        </p:txBody>
      </p:sp>
      <p:sp>
        <p:nvSpPr>
          <p:cNvPr id="3" name="Подзаголовок 2">
            <a:extLst>
              <a:ext uri="{FF2B5EF4-FFF2-40B4-BE49-F238E27FC236}">
                <a16:creationId xmlns:a16="http://schemas.microsoft.com/office/drawing/2014/main" id="{9A304237-EA9E-40B8-8E42-509A16EC7D0E}"/>
              </a:ext>
            </a:extLst>
          </p:cNvPr>
          <p:cNvSpPr>
            <a:spLocks noGrp="1"/>
          </p:cNvSpPr>
          <p:nvPr>
            <p:ph type="subTitle" idx="1"/>
          </p:nvPr>
        </p:nvSpPr>
        <p:spPr/>
        <p:txBody>
          <a:bodyPr/>
          <a:lstStyle/>
          <a:p>
            <a:r>
              <a:rPr lang="en-US" dirty="0"/>
              <a:t>Student: Rustemova Aynura</a:t>
            </a:r>
            <a:br>
              <a:rPr lang="en-US" dirty="0"/>
            </a:br>
            <a:r>
              <a:rPr lang="en-US" dirty="0" err="1"/>
              <a:t>Matricola</a:t>
            </a:r>
            <a:r>
              <a:rPr lang="en-US" dirty="0"/>
              <a:t>: 234277</a:t>
            </a:r>
            <a:br>
              <a:rPr lang="en-US" dirty="0"/>
            </a:br>
            <a:endParaRPr lang="en-US" dirty="0"/>
          </a:p>
        </p:txBody>
      </p:sp>
    </p:spTree>
    <p:extLst>
      <p:ext uri="{BB962C8B-B14F-4D97-AF65-F5344CB8AC3E}">
        <p14:creationId xmlns:p14="http://schemas.microsoft.com/office/powerpoint/2010/main" val="2720432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0164C0F-801C-43C6-89B4-A9CA4CC9ACB8}"/>
              </a:ext>
            </a:extLst>
          </p:cNvPr>
          <p:cNvSpPr>
            <a:spLocks noGrp="1"/>
          </p:cNvSpPr>
          <p:nvPr>
            <p:ph type="title"/>
          </p:nvPr>
        </p:nvSpPr>
        <p:spPr>
          <a:xfrm>
            <a:off x="2983529" y="239531"/>
            <a:ext cx="6409046" cy="590695"/>
          </a:xfrm>
        </p:spPr>
        <p:txBody>
          <a:bodyPr>
            <a:normAutofit fontScale="90000"/>
          </a:bodyPr>
          <a:lstStyle/>
          <a:p>
            <a:r>
              <a:rPr lang="en-US" dirty="0"/>
              <a:t>Artificial potential fields</a:t>
            </a:r>
          </a:p>
        </p:txBody>
      </p:sp>
      <p:pic>
        <p:nvPicPr>
          <p:cNvPr id="4" name="Объект 3">
            <a:extLst>
              <a:ext uri="{FF2B5EF4-FFF2-40B4-BE49-F238E27FC236}">
                <a16:creationId xmlns:a16="http://schemas.microsoft.com/office/drawing/2014/main" id="{BA8E6E55-6EBF-4384-AA0B-07B7AA51A247}"/>
              </a:ext>
            </a:extLst>
          </p:cNvPr>
          <p:cNvPicPr>
            <a:picLocks noGrp="1" noChangeAspect="1"/>
          </p:cNvPicPr>
          <p:nvPr>
            <p:ph idx="1"/>
          </p:nvPr>
        </p:nvPicPr>
        <p:blipFill rotWithShape="1">
          <a:blip r:embed="rId2"/>
          <a:srcRect l="30801" t="43236" r="53180" b="18932"/>
          <a:stretch/>
        </p:blipFill>
        <p:spPr>
          <a:xfrm>
            <a:off x="741256" y="830226"/>
            <a:ext cx="1984189" cy="2635903"/>
          </a:xfrm>
          <a:prstGeom prst="rect">
            <a:avLst/>
          </a:prstGeom>
        </p:spPr>
      </p:pic>
      <p:pic>
        <p:nvPicPr>
          <p:cNvPr id="5" name="Рисунок 4">
            <a:extLst>
              <a:ext uri="{FF2B5EF4-FFF2-40B4-BE49-F238E27FC236}">
                <a16:creationId xmlns:a16="http://schemas.microsoft.com/office/drawing/2014/main" id="{FC73FD9A-C0BB-4547-86E6-6C080DB9D61E}"/>
              </a:ext>
            </a:extLst>
          </p:cNvPr>
          <p:cNvPicPr>
            <a:picLocks noChangeAspect="1"/>
          </p:cNvPicPr>
          <p:nvPr/>
        </p:nvPicPr>
        <p:blipFill rotWithShape="1">
          <a:blip r:embed="rId3"/>
          <a:srcRect l="31165" t="46602" r="52452" b="15469"/>
          <a:stretch/>
        </p:blipFill>
        <p:spPr>
          <a:xfrm>
            <a:off x="741257" y="3720257"/>
            <a:ext cx="1969812" cy="2565133"/>
          </a:xfrm>
          <a:prstGeom prst="rect">
            <a:avLst/>
          </a:prstGeom>
        </p:spPr>
      </p:pic>
      <p:sp>
        <p:nvSpPr>
          <p:cNvPr id="7" name="Прямоугольник 6">
            <a:extLst>
              <a:ext uri="{FF2B5EF4-FFF2-40B4-BE49-F238E27FC236}">
                <a16:creationId xmlns:a16="http://schemas.microsoft.com/office/drawing/2014/main" id="{75C46B28-87DC-49E6-9CC6-1FF9CE5A488F}"/>
              </a:ext>
            </a:extLst>
          </p:cNvPr>
          <p:cNvSpPr/>
          <p:nvPr/>
        </p:nvSpPr>
        <p:spPr>
          <a:xfrm>
            <a:off x="3312039" y="1290794"/>
            <a:ext cx="7705148" cy="1200329"/>
          </a:xfrm>
          <a:prstGeom prst="rect">
            <a:avLst/>
          </a:prstGeom>
        </p:spPr>
        <p:txBody>
          <a:bodyPr wrap="square">
            <a:spAutoFit/>
          </a:bodyPr>
          <a:lstStyle/>
          <a:p>
            <a:r>
              <a:rPr lang="en-US" dirty="0">
                <a:solidFill>
                  <a:schemeClr val="bg2">
                    <a:lumMod val="75000"/>
                  </a:schemeClr>
                </a:solidFill>
              </a:rPr>
              <a:t>The attractive potential should satisfy the following requirements:</a:t>
            </a:r>
          </a:p>
          <a:p>
            <a:endParaRPr lang="en-US" dirty="0">
              <a:solidFill>
                <a:schemeClr val="bg2">
                  <a:lumMod val="75000"/>
                </a:schemeClr>
              </a:solidFill>
            </a:endParaRPr>
          </a:p>
          <a:p>
            <a:pPr marL="285750" indent="-285750">
              <a:buFont typeface="Arial" panose="020B0604020202020204" pitchFamily="34" charset="0"/>
              <a:buChar char="•"/>
            </a:pPr>
            <a:r>
              <a:rPr lang="en-US" dirty="0">
                <a:solidFill>
                  <a:schemeClr val="bg2">
                    <a:lumMod val="75000"/>
                  </a:schemeClr>
                </a:solidFill>
              </a:rPr>
              <a:t>it must have a  global minimum on the goal position </a:t>
            </a:r>
          </a:p>
          <a:p>
            <a:pPr marL="285750" indent="-285750">
              <a:buFont typeface="Arial" panose="020B0604020202020204" pitchFamily="34" charset="0"/>
              <a:buChar char="•"/>
            </a:pPr>
            <a:r>
              <a:rPr lang="en-US" dirty="0">
                <a:solidFill>
                  <a:schemeClr val="bg2">
                    <a:lumMod val="75000"/>
                  </a:schemeClr>
                </a:solidFill>
              </a:rPr>
              <a:t>usually it should have a unique minimum</a:t>
            </a:r>
          </a:p>
        </p:txBody>
      </p:sp>
      <p:sp>
        <p:nvSpPr>
          <p:cNvPr id="8" name="Прямоугольник 7">
            <a:extLst>
              <a:ext uri="{FF2B5EF4-FFF2-40B4-BE49-F238E27FC236}">
                <a16:creationId xmlns:a16="http://schemas.microsoft.com/office/drawing/2014/main" id="{35C81815-6B4B-4704-A8B7-EE11BF467DC5}"/>
              </a:ext>
            </a:extLst>
          </p:cNvPr>
          <p:cNvSpPr/>
          <p:nvPr/>
        </p:nvSpPr>
        <p:spPr>
          <a:xfrm>
            <a:off x="3312039" y="3720257"/>
            <a:ext cx="7780619" cy="3139321"/>
          </a:xfrm>
          <a:prstGeom prst="rect">
            <a:avLst/>
          </a:prstGeom>
        </p:spPr>
        <p:txBody>
          <a:bodyPr wrap="square">
            <a:spAutoFit/>
          </a:bodyPr>
          <a:lstStyle/>
          <a:p>
            <a:r>
              <a:rPr lang="en-US" dirty="0">
                <a:solidFill>
                  <a:schemeClr val="bg2">
                    <a:lumMod val="75000"/>
                  </a:schemeClr>
                </a:solidFill>
              </a:rPr>
              <a:t>The repulsive potential should satisfy the following requirements:</a:t>
            </a:r>
          </a:p>
          <a:p>
            <a:endParaRPr lang="en-US" dirty="0">
              <a:solidFill>
                <a:schemeClr val="bg2">
                  <a:lumMod val="75000"/>
                </a:schemeClr>
              </a:solidFill>
            </a:endParaRPr>
          </a:p>
          <a:p>
            <a:pPr marL="285750" indent="-285750">
              <a:buFont typeface="Arial" panose="020B0604020202020204" pitchFamily="34" charset="0"/>
              <a:buChar char="•"/>
            </a:pPr>
            <a:r>
              <a:rPr lang="en-US" dirty="0">
                <a:solidFill>
                  <a:schemeClr val="bg2">
                    <a:lumMod val="75000"/>
                  </a:schemeClr>
                </a:solidFill>
              </a:rPr>
              <a:t>It should have ∞ on the boundaries of the obstacle. </a:t>
            </a:r>
          </a:p>
          <a:p>
            <a:pPr marL="285750" indent="-285750">
              <a:buFont typeface="Arial" panose="020B0604020202020204" pitchFamily="34" charset="0"/>
              <a:buChar char="•"/>
            </a:pPr>
            <a:r>
              <a:rPr lang="en-US" dirty="0">
                <a:solidFill>
                  <a:schemeClr val="bg2">
                    <a:lumMod val="75000"/>
                  </a:schemeClr>
                </a:solidFill>
              </a:rPr>
              <a:t>The more robot is far from obstacle the more value of repulsive </a:t>
            </a:r>
          </a:p>
          <a:p>
            <a:r>
              <a:rPr lang="en-US" dirty="0">
                <a:solidFill>
                  <a:schemeClr val="bg2">
                    <a:lumMod val="75000"/>
                  </a:schemeClr>
                </a:solidFill>
              </a:rPr>
              <a:t>potential should decrease. </a:t>
            </a:r>
          </a:p>
          <a:p>
            <a:pPr marL="285750" indent="-285750">
              <a:buFont typeface="Arial" panose="020B0604020202020204" pitchFamily="34" charset="0"/>
              <a:buChar char="•"/>
            </a:pPr>
            <a:endParaRPr lang="en-US" dirty="0">
              <a:solidFill>
                <a:schemeClr val="bg2">
                  <a:lumMod val="75000"/>
                </a:schemeClr>
              </a:solidFill>
            </a:endParaRPr>
          </a:p>
          <a:p>
            <a:r>
              <a:rPr lang="en-US" dirty="0">
                <a:solidFill>
                  <a:schemeClr val="bg2">
                    <a:lumMod val="75000"/>
                  </a:schemeClr>
                </a:solidFill>
              </a:rPr>
              <a:t>The repulsive potential can be defined with piecewise function so that the effect of repulsion is considered only in a given radius from obstacle, in other times the attractive potential field drives the robot</a:t>
            </a:r>
          </a:p>
          <a:p>
            <a:pPr marL="285750" indent="-285750">
              <a:buFont typeface="Arial" panose="020B0604020202020204" pitchFamily="34" charset="0"/>
              <a:buChar char="•"/>
            </a:pPr>
            <a:endParaRPr lang="en-US" dirty="0">
              <a:solidFill>
                <a:schemeClr val="bg2">
                  <a:lumMod val="75000"/>
                </a:schemeClr>
              </a:solidFill>
            </a:endParaRPr>
          </a:p>
          <a:p>
            <a:pPr marL="285750" indent="-285750">
              <a:buFont typeface="Arial" panose="020B0604020202020204" pitchFamily="34" charset="0"/>
              <a:buChar char="•"/>
            </a:pPr>
            <a:endParaRPr lang="en-US" dirty="0">
              <a:solidFill>
                <a:schemeClr val="bg2">
                  <a:lumMod val="75000"/>
                </a:schemeClr>
              </a:solidFill>
            </a:endParaRPr>
          </a:p>
        </p:txBody>
      </p:sp>
    </p:spTree>
    <p:extLst>
      <p:ext uri="{BB962C8B-B14F-4D97-AF65-F5344CB8AC3E}">
        <p14:creationId xmlns:p14="http://schemas.microsoft.com/office/powerpoint/2010/main" val="4034004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A45965D-BD37-427E-8658-48AA6739B15E}"/>
              </a:ext>
            </a:extLst>
          </p:cNvPr>
          <p:cNvSpPr>
            <a:spLocks noGrp="1"/>
          </p:cNvSpPr>
          <p:nvPr>
            <p:ph type="title"/>
          </p:nvPr>
        </p:nvSpPr>
        <p:spPr>
          <a:xfrm>
            <a:off x="3675986" y="188864"/>
            <a:ext cx="5411788" cy="885334"/>
          </a:xfrm>
        </p:spPr>
        <p:txBody>
          <a:bodyPr/>
          <a:lstStyle/>
          <a:p>
            <a:r>
              <a:rPr lang="en-US" dirty="0"/>
              <a:t>Obtained path</a:t>
            </a:r>
          </a:p>
        </p:txBody>
      </p:sp>
      <p:pic>
        <p:nvPicPr>
          <p:cNvPr id="4" name="Объект 3">
            <a:extLst>
              <a:ext uri="{FF2B5EF4-FFF2-40B4-BE49-F238E27FC236}">
                <a16:creationId xmlns:a16="http://schemas.microsoft.com/office/drawing/2014/main" id="{61E362F6-AE18-47B1-AA72-DF94E87AD75E}"/>
              </a:ext>
            </a:extLst>
          </p:cNvPr>
          <p:cNvPicPr>
            <a:picLocks noGrp="1" noChangeAspect="1"/>
          </p:cNvPicPr>
          <p:nvPr>
            <p:ph idx="1"/>
          </p:nvPr>
        </p:nvPicPr>
        <p:blipFill rotWithShape="1">
          <a:blip r:embed="rId2"/>
          <a:srcRect l="34425" t="13447" r="33524" b="41118"/>
          <a:stretch/>
        </p:blipFill>
        <p:spPr>
          <a:xfrm>
            <a:off x="2485747" y="1171852"/>
            <a:ext cx="5939163" cy="4735969"/>
          </a:xfrm>
          <a:prstGeom prst="rect">
            <a:avLst/>
          </a:prstGeom>
        </p:spPr>
      </p:pic>
    </p:spTree>
    <p:extLst>
      <p:ext uri="{BB962C8B-B14F-4D97-AF65-F5344CB8AC3E}">
        <p14:creationId xmlns:p14="http://schemas.microsoft.com/office/powerpoint/2010/main" val="3378224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9E45798-692B-43F7-B091-CA8B9A1898AF}"/>
              </a:ext>
            </a:extLst>
          </p:cNvPr>
          <p:cNvSpPr>
            <a:spLocks noGrp="1"/>
          </p:cNvSpPr>
          <p:nvPr>
            <p:ph type="title"/>
          </p:nvPr>
        </p:nvSpPr>
        <p:spPr>
          <a:xfrm>
            <a:off x="4084359" y="510137"/>
            <a:ext cx="3213085" cy="679472"/>
          </a:xfrm>
        </p:spPr>
        <p:txBody>
          <a:bodyPr/>
          <a:lstStyle/>
          <a:p>
            <a:r>
              <a:rPr lang="en-US" dirty="0"/>
              <a:t>Positioning</a:t>
            </a:r>
          </a:p>
        </p:txBody>
      </p:sp>
      <p:sp>
        <p:nvSpPr>
          <p:cNvPr id="3" name="Объект 2">
            <a:extLst>
              <a:ext uri="{FF2B5EF4-FFF2-40B4-BE49-F238E27FC236}">
                <a16:creationId xmlns:a16="http://schemas.microsoft.com/office/drawing/2014/main" id="{B67157AB-4BB2-495A-937F-EA196E3F0379}"/>
              </a:ext>
            </a:extLst>
          </p:cNvPr>
          <p:cNvSpPr>
            <a:spLocks noGrp="1"/>
          </p:cNvSpPr>
          <p:nvPr>
            <p:ph idx="1"/>
          </p:nvPr>
        </p:nvSpPr>
        <p:spPr>
          <a:xfrm>
            <a:off x="1058238" y="1351625"/>
            <a:ext cx="10075524" cy="4623047"/>
          </a:xfrm>
        </p:spPr>
        <p:txBody>
          <a:bodyPr>
            <a:normAutofit lnSpcReduction="10000"/>
          </a:bodyPr>
          <a:lstStyle/>
          <a:p>
            <a:r>
              <a:rPr lang="en-US" dirty="0"/>
              <a:t>Where am I?</a:t>
            </a:r>
          </a:p>
          <a:p>
            <a:pPr marL="0" indent="0">
              <a:buNone/>
            </a:pPr>
            <a:r>
              <a:rPr lang="en-US" dirty="0"/>
              <a:t>Task: locate the robot in a given environment and in a given reference frame.</a:t>
            </a:r>
          </a:p>
          <a:p>
            <a:pPr marL="0" indent="0">
              <a:buNone/>
            </a:pPr>
            <a:r>
              <a:rPr lang="en-US" dirty="0"/>
              <a:t>It is a sensor fusion task involving:</a:t>
            </a:r>
          </a:p>
          <a:p>
            <a:pPr>
              <a:buFont typeface="Arial" panose="020B0604020202020204" pitchFamily="34" charset="0"/>
              <a:buChar char="•"/>
            </a:pPr>
            <a:r>
              <a:rPr lang="en-US" dirty="0"/>
              <a:t>stochastic processes analysis </a:t>
            </a:r>
          </a:p>
          <a:p>
            <a:pPr>
              <a:buFont typeface="Arial" panose="020B0604020202020204" pitchFamily="34" charset="0"/>
              <a:buChar char="•"/>
            </a:pPr>
            <a:r>
              <a:rPr lang="en-US" dirty="0"/>
              <a:t>state prediction/estimation of noise-affected models </a:t>
            </a:r>
          </a:p>
          <a:p>
            <a:pPr>
              <a:buFont typeface="Arial" panose="020B0604020202020204" pitchFamily="34" charset="0"/>
              <a:buChar char="•"/>
            </a:pPr>
            <a:r>
              <a:rPr lang="en-US" dirty="0"/>
              <a:t>topics like covariance, correlation, expected values, probability density functions</a:t>
            </a:r>
          </a:p>
          <a:p>
            <a:pPr marL="0" indent="0">
              <a:buNone/>
            </a:pPr>
            <a:r>
              <a:rPr lang="en-US" dirty="0"/>
              <a:t>Commonly used methods:</a:t>
            </a:r>
          </a:p>
          <a:p>
            <a:pPr>
              <a:buFont typeface="Arial" panose="020B0604020202020204" pitchFamily="34" charset="0"/>
              <a:buChar char="•"/>
            </a:pPr>
            <a:r>
              <a:rPr lang="en-US" dirty="0"/>
              <a:t>Bayesian filters (Kalman filter, Particle filter, ...) </a:t>
            </a:r>
          </a:p>
          <a:p>
            <a:pPr>
              <a:buFont typeface="Arial" panose="020B0604020202020204" pitchFamily="34" charset="0"/>
              <a:buChar char="•"/>
            </a:pPr>
            <a:r>
              <a:rPr lang="en-US" dirty="0"/>
              <a:t>fingerprinting </a:t>
            </a:r>
          </a:p>
          <a:p>
            <a:pPr>
              <a:buFont typeface="Arial" panose="020B0604020202020204" pitchFamily="34" charset="0"/>
              <a:buChar char="•"/>
            </a:pPr>
            <a:r>
              <a:rPr lang="en-US" dirty="0"/>
              <a:t>trilateration</a:t>
            </a:r>
          </a:p>
        </p:txBody>
      </p:sp>
    </p:spTree>
    <p:extLst>
      <p:ext uri="{BB962C8B-B14F-4D97-AF65-F5344CB8AC3E}">
        <p14:creationId xmlns:p14="http://schemas.microsoft.com/office/powerpoint/2010/main" val="33138599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C0FFA90-F1E5-46C4-AAC6-FCA40044F0D9}"/>
              </a:ext>
            </a:extLst>
          </p:cNvPr>
          <p:cNvSpPr>
            <a:spLocks noGrp="1"/>
          </p:cNvSpPr>
          <p:nvPr>
            <p:ph type="title"/>
          </p:nvPr>
        </p:nvSpPr>
        <p:spPr>
          <a:xfrm>
            <a:off x="3738131" y="439116"/>
            <a:ext cx="3692479" cy="626206"/>
          </a:xfrm>
        </p:spPr>
        <p:txBody>
          <a:bodyPr>
            <a:normAutofit fontScale="90000"/>
          </a:bodyPr>
          <a:lstStyle/>
          <a:p>
            <a:r>
              <a:rPr lang="en-US" dirty="0"/>
              <a:t>trilateration</a:t>
            </a:r>
          </a:p>
        </p:txBody>
      </p:sp>
      <p:pic>
        <p:nvPicPr>
          <p:cNvPr id="4" name="Объект 3">
            <a:extLst>
              <a:ext uri="{FF2B5EF4-FFF2-40B4-BE49-F238E27FC236}">
                <a16:creationId xmlns:a16="http://schemas.microsoft.com/office/drawing/2014/main" id="{18B68735-674D-418A-A55E-D357B2FF2FC9}"/>
              </a:ext>
            </a:extLst>
          </p:cNvPr>
          <p:cNvPicPr>
            <a:picLocks noGrp="1" noChangeAspect="1"/>
          </p:cNvPicPr>
          <p:nvPr>
            <p:ph idx="1"/>
          </p:nvPr>
        </p:nvPicPr>
        <p:blipFill rotWithShape="1">
          <a:blip r:embed="rId2"/>
          <a:srcRect l="30664" t="23770" r="45256" b="38603"/>
          <a:stretch/>
        </p:blipFill>
        <p:spPr>
          <a:xfrm>
            <a:off x="1251751" y="1498124"/>
            <a:ext cx="4325564" cy="3801845"/>
          </a:xfrm>
          <a:prstGeom prst="rect">
            <a:avLst/>
          </a:prstGeom>
        </p:spPr>
      </p:pic>
      <mc:AlternateContent xmlns:mc="http://schemas.openxmlformats.org/markup-compatibility/2006" xmlns:a14="http://schemas.microsoft.com/office/drawing/2010/main">
        <mc:Choice Requires="a14">
          <p:sp>
            <p:nvSpPr>
              <p:cNvPr id="5" name="Прямоугольник 4">
                <a:extLst>
                  <a:ext uri="{FF2B5EF4-FFF2-40B4-BE49-F238E27FC236}">
                    <a16:creationId xmlns:a16="http://schemas.microsoft.com/office/drawing/2014/main" id="{405EF65F-313E-461B-BDA0-33AC95229D04}"/>
                  </a:ext>
                </a:extLst>
              </p:cNvPr>
              <p:cNvSpPr/>
              <p:nvPr/>
            </p:nvSpPr>
            <p:spPr>
              <a:xfrm>
                <a:off x="6249878" y="1498124"/>
                <a:ext cx="3692479" cy="4228145"/>
              </a:xfrm>
              <a:prstGeom prst="rect">
                <a:avLst/>
              </a:prstGeom>
            </p:spPr>
            <p:txBody>
              <a:bodyPr wrap="square">
                <a:spAutoFit/>
              </a:bodyPr>
              <a:lstStyle/>
              <a:p>
                <a:r>
                  <a:rPr lang="en-US" dirty="0">
                    <a:solidFill>
                      <a:schemeClr val="bg2">
                        <a:lumMod val="75000"/>
                      </a:schemeClr>
                    </a:solidFill>
                    <a:latin typeface="Cambria Math" panose="02040503050406030204" pitchFamily="18" charset="0"/>
                  </a:rPr>
                  <a:t>Given the </a:t>
                </a:r>
                <a:r>
                  <a:rPr lang="en-US" b="1" i="1" dirty="0" err="1">
                    <a:solidFill>
                      <a:schemeClr val="bg2">
                        <a:lumMod val="75000"/>
                      </a:schemeClr>
                    </a:solidFill>
                    <a:latin typeface="Cambria Math" panose="02040503050406030204" pitchFamily="18" charset="0"/>
                  </a:rPr>
                  <a:t>i</a:t>
                </a:r>
                <a:r>
                  <a:rPr lang="en-US" b="1" i="1" dirty="0">
                    <a:solidFill>
                      <a:schemeClr val="bg2">
                        <a:lumMod val="75000"/>
                      </a:schemeClr>
                    </a:solidFill>
                    <a:latin typeface="Cambria Math" panose="02040503050406030204" pitchFamily="18" charset="0"/>
                  </a:rPr>
                  <a:t> </a:t>
                </a:r>
                <a:r>
                  <a:rPr lang="en-US" dirty="0">
                    <a:solidFill>
                      <a:schemeClr val="bg2">
                        <a:lumMod val="75000"/>
                      </a:schemeClr>
                    </a:solidFill>
                    <a:latin typeface="Cambria Math" panose="02040503050406030204" pitchFamily="18" charset="0"/>
                  </a:rPr>
                  <a:t>-</a:t>
                </a:r>
                <a:r>
                  <a:rPr lang="en-US" dirty="0" err="1">
                    <a:solidFill>
                      <a:schemeClr val="bg2">
                        <a:lumMod val="75000"/>
                      </a:schemeClr>
                    </a:solidFill>
                    <a:latin typeface="Cambria Math" panose="02040503050406030204" pitchFamily="18" charset="0"/>
                  </a:rPr>
                  <a:t>th</a:t>
                </a:r>
                <a:r>
                  <a:rPr lang="en-US" dirty="0">
                    <a:solidFill>
                      <a:schemeClr val="bg2">
                        <a:lumMod val="75000"/>
                      </a:schemeClr>
                    </a:solidFill>
                    <a:latin typeface="Cambria Math" panose="02040503050406030204" pitchFamily="18" charset="0"/>
                  </a:rPr>
                  <a:t> </a:t>
                </a:r>
                <a:r>
                  <a:rPr lang="en-US" dirty="0">
                    <a:solidFill>
                      <a:schemeClr val="bg2">
                        <a:lumMod val="75000"/>
                      </a:schemeClr>
                    </a:solidFill>
                  </a:rPr>
                  <a:t>antenna position </a:t>
                </a:r>
                <a:endParaRPr lang="en-US" dirty="0">
                  <a:solidFill>
                    <a:schemeClr val="bg2">
                      <a:lumMod val="75000"/>
                    </a:schemeClr>
                  </a:solidFill>
                  <a:latin typeface="Cambria Math" panose="02040503050406030204" pitchFamily="18" charset="0"/>
                </a:endParaRPr>
              </a:p>
              <a:p>
                <a14:m>
                  <m:oMath xmlns:m="http://schemas.openxmlformats.org/officeDocument/2006/math">
                    <m:sSub>
                      <m:sSubPr>
                        <m:ctrlPr>
                          <a:rPr lang="en-US" i="1" smtClean="0">
                            <a:solidFill>
                              <a:schemeClr val="bg2">
                                <a:lumMod val="75000"/>
                              </a:schemeClr>
                            </a:solidFill>
                            <a:latin typeface="Cambria Math" panose="02040503050406030204" pitchFamily="18" charset="0"/>
                          </a:rPr>
                        </m:ctrlPr>
                      </m:sSubPr>
                      <m:e>
                        <m:r>
                          <a:rPr lang="en-US" b="0" i="1" smtClean="0">
                            <a:solidFill>
                              <a:schemeClr val="bg2">
                                <a:lumMod val="75000"/>
                              </a:schemeClr>
                            </a:solidFill>
                            <a:latin typeface="Cambria Math" panose="02040503050406030204" pitchFamily="18" charset="0"/>
                          </a:rPr>
                          <m:t>𝑉</m:t>
                        </m:r>
                      </m:e>
                      <m:sub>
                        <m:r>
                          <a:rPr lang="en-US" b="0" i="1" smtClean="0">
                            <a:solidFill>
                              <a:schemeClr val="bg2">
                                <a:lumMod val="75000"/>
                              </a:schemeClr>
                            </a:solidFill>
                            <a:latin typeface="Cambria Math" panose="02040503050406030204" pitchFamily="18" charset="0"/>
                          </a:rPr>
                          <m:t>𝑖</m:t>
                        </m:r>
                      </m:sub>
                    </m:sSub>
                  </m:oMath>
                </a14:m>
                <a:r>
                  <a:rPr lang="en-US" dirty="0">
                    <a:solidFill>
                      <a:schemeClr val="bg2">
                        <a:lumMod val="75000"/>
                      </a:schemeClr>
                    </a:solidFill>
                  </a:rPr>
                  <a:t> = (</a:t>
                </a:r>
                <a14:m>
                  <m:oMath xmlns:m="http://schemas.openxmlformats.org/officeDocument/2006/math">
                    <m:sSub>
                      <m:sSubPr>
                        <m:ctrlPr>
                          <a:rPr lang="en-US" i="1">
                            <a:solidFill>
                              <a:schemeClr val="bg2">
                                <a:lumMod val="75000"/>
                              </a:schemeClr>
                            </a:solidFill>
                            <a:latin typeface="Cambria Math" panose="02040503050406030204" pitchFamily="18" charset="0"/>
                          </a:rPr>
                        </m:ctrlPr>
                      </m:sSubPr>
                      <m:e>
                        <m:r>
                          <a:rPr lang="en-US" b="0" i="1" smtClean="0">
                            <a:solidFill>
                              <a:schemeClr val="bg2">
                                <a:lumMod val="75000"/>
                              </a:schemeClr>
                            </a:solidFill>
                            <a:latin typeface="Cambria Math" panose="02040503050406030204" pitchFamily="18" charset="0"/>
                          </a:rPr>
                          <m:t>𝑥</m:t>
                        </m:r>
                      </m:e>
                      <m:sub>
                        <m:r>
                          <a:rPr lang="en-US" i="1">
                            <a:solidFill>
                              <a:schemeClr val="bg2">
                                <a:lumMod val="75000"/>
                              </a:schemeClr>
                            </a:solidFill>
                            <a:latin typeface="Cambria Math" panose="02040503050406030204" pitchFamily="18" charset="0"/>
                          </a:rPr>
                          <m:t>𝑖</m:t>
                        </m:r>
                      </m:sub>
                    </m:sSub>
                    <m:r>
                      <a:rPr lang="en-US" b="0" i="1" smtClean="0">
                        <a:solidFill>
                          <a:schemeClr val="bg2">
                            <a:lumMod val="75000"/>
                          </a:schemeClr>
                        </a:solidFill>
                        <a:latin typeface="Cambria Math" panose="02040503050406030204" pitchFamily="18" charset="0"/>
                      </a:rPr>
                      <m:t>,</m:t>
                    </m:r>
                    <m:sSub>
                      <m:sSubPr>
                        <m:ctrlPr>
                          <a:rPr lang="en-US" i="1">
                            <a:solidFill>
                              <a:schemeClr val="bg2">
                                <a:lumMod val="75000"/>
                              </a:schemeClr>
                            </a:solidFill>
                            <a:latin typeface="Cambria Math" panose="02040503050406030204" pitchFamily="18" charset="0"/>
                          </a:rPr>
                        </m:ctrlPr>
                      </m:sSubPr>
                      <m:e>
                        <m:r>
                          <a:rPr lang="en-US" b="0" i="1" smtClean="0">
                            <a:solidFill>
                              <a:schemeClr val="bg2">
                                <a:lumMod val="75000"/>
                              </a:schemeClr>
                            </a:solidFill>
                            <a:latin typeface="Cambria Math" panose="02040503050406030204" pitchFamily="18" charset="0"/>
                          </a:rPr>
                          <m:t>𝑦</m:t>
                        </m:r>
                      </m:e>
                      <m:sub>
                        <m:r>
                          <a:rPr lang="en-US" i="1">
                            <a:solidFill>
                              <a:schemeClr val="bg2">
                                <a:lumMod val="75000"/>
                              </a:schemeClr>
                            </a:solidFill>
                            <a:latin typeface="Cambria Math" panose="02040503050406030204" pitchFamily="18" charset="0"/>
                          </a:rPr>
                          <m:t>𝑖</m:t>
                        </m:r>
                      </m:sub>
                    </m:sSub>
                  </m:oMath>
                </a14:m>
                <a:r>
                  <a:rPr lang="en-US" dirty="0">
                    <a:solidFill>
                      <a:schemeClr val="bg2">
                        <a:lumMod val="75000"/>
                      </a:schemeClr>
                    </a:solidFill>
                  </a:rPr>
                  <a:t>), the distance </a:t>
                </a:r>
                <a14:m>
                  <m:oMath xmlns:m="http://schemas.openxmlformats.org/officeDocument/2006/math">
                    <m:sSub>
                      <m:sSubPr>
                        <m:ctrlPr>
                          <a:rPr lang="en-US" i="1">
                            <a:solidFill>
                              <a:schemeClr val="bg2">
                                <a:lumMod val="75000"/>
                              </a:schemeClr>
                            </a:solidFill>
                            <a:latin typeface="Cambria Math" panose="02040503050406030204" pitchFamily="18" charset="0"/>
                          </a:rPr>
                        </m:ctrlPr>
                      </m:sSubPr>
                      <m:e>
                        <m:r>
                          <a:rPr lang="en-US" b="0" i="1" smtClean="0">
                            <a:solidFill>
                              <a:schemeClr val="bg2">
                                <a:lumMod val="75000"/>
                              </a:schemeClr>
                            </a:solidFill>
                            <a:latin typeface="Cambria Math" panose="02040503050406030204" pitchFamily="18" charset="0"/>
                          </a:rPr>
                          <m:t>𝑑</m:t>
                        </m:r>
                      </m:e>
                      <m:sub>
                        <m:r>
                          <a:rPr lang="en-US" i="1">
                            <a:solidFill>
                              <a:schemeClr val="bg2">
                                <a:lumMod val="75000"/>
                              </a:schemeClr>
                            </a:solidFill>
                            <a:latin typeface="Cambria Math" panose="02040503050406030204" pitchFamily="18" charset="0"/>
                          </a:rPr>
                          <m:t>𝑖</m:t>
                        </m:r>
                      </m:sub>
                    </m:sSub>
                  </m:oMath>
                </a14:m>
                <a:r>
                  <a:rPr lang="en-US" dirty="0">
                    <a:solidFill>
                      <a:schemeClr val="bg2">
                        <a:lumMod val="75000"/>
                      </a:schemeClr>
                    </a:solidFill>
                  </a:rPr>
                  <a:t> is the measured from antenna</a:t>
                </a:r>
              </a:p>
              <a:p>
                <a:r>
                  <a:rPr lang="en-US" dirty="0">
                    <a:solidFill>
                      <a:schemeClr val="bg2">
                        <a:lumMod val="75000"/>
                      </a:schemeClr>
                    </a:solidFill>
                  </a:rPr>
                  <a:t>and receiver</a:t>
                </a:r>
              </a:p>
              <a:p>
                <a:endParaRPr lang="en-US" dirty="0">
                  <a:solidFill>
                    <a:schemeClr val="bg2">
                      <a:lumMod val="75000"/>
                    </a:schemeClr>
                  </a:solidFill>
                </a:endParaRPr>
              </a:p>
              <a:p>
                <a:r>
                  <a:rPr lang="en-US" dirty="0">
                    <a:solidFill>
                      <a:schemeClr val="bg2">
                        <a:lumMod val="75000"/>
                      </a:schemeClr>
                    </a:solidFill>
                  </a:rPr>
                  <a:t>By solving</a:t>
                </a:r>
              </a:p>
              <a:p>
                <a:endParaRPr lang="en-US" dirty="0">
                  <a:solidFill>
                    <a:schemeClr val="bg2">
                      <a:lumMod val="75000"/>
                    </a:schemeClr>
                  </a:solidFill>
                </a:endParaRPr>
              </a:p>
              <a:p>
                <a:pPr/>
                <a14:m>
                  <m:oMathPara xmlns:m="http://schemas.openxmlformats.org/officeDocument/2006/math">
                    <m:oMathParaPr>
                      <m:jc m:val="centerGroup"/>
                    </m:oMathParaPr>
                    <m:oMath xmlns:m="http://schemas.openxmlformats.org/officeDocument/2006/math">
                      <m:d>
                        <m:dPr>
                          <m:begChr m:val="{"/>
                          <m:endChr m:val=""/>
                          <m:ctrlPr>
                            <a:rPr lang="en-US" i="1" smtClean="0">
                              <a:solidFill>
                                <a:schemeClr val="bg2">
                                  <a:lumMod val="75000"/>
                                </a:schemeClr>
                              </a:solidFill>
                              <a:latin typeface="Cambria Math" panose="02040503050406030204" pitchFamily="18" charset="0"/>
                            </a:rPr>
                          </m:ctrlPr>
                        </m:dPr>
                        <m:e>
                          <m:m>
                            <m:mPr>
                              <m:mcs>
                                <m:mc>
                                  <m:mcPr>
                                    <m:count m:val="1"/>
                                    <m:mcJc m:val="center"/>
                                  </m:mcPr>
                                </m:mc>
                              </m:mcs>
                              <m:ctrlPr>
                                <a:rPr lang="en-US" i="1" smtClean="0">
                                  <a:solidFill>
                                    <a:schemeClr val="bg2">
                                      <a:lumMod val="75000"/>
                                    </a:schemeClr>
                                  </a:solidFill>
                                  <a:latin typeface="Cambria Math" panose="02040503050406030204" pitchFamily="18" charset="0"/>
                                </a:rPr>
                              </m:ctrlPr>
                            </m:mPr>
                            <m:mr>
                              <m:e>
                                <m:rad>
                                  <m:radPr>
                                    <m:degHide m:val="on"/>
                                    <m:ctrlPr>
                                      <a:rPr lang="en-US" i="1">
                                        <a:solidFill>
                                          <a:schemeClr val="bg2">
                                            <a:lumMod val="75000"/>
                                          </a:schemeClr>
                                        </a:solidFill>
                                        <a:latin typeface="Cambria Math" panose="02040503050406030204" pitchFamily="18" charset="0"/>
                                      </a:rPr>
                                    </m:ctrlPr>
                                  </m:radPr>
                                  <m:deg/>
                                  <m:e>
                                    <m:sSup>
                                      <m:sSupPr>
                                        <m:ctrlPr>
                                          <a:rPr lang="en-US" i="1">
                                            <a:solidFill>
                                              <a:schemeClr val="bg2">
                                                <a:lumMod val="75000"/>
                                              </a:schemeClr>
                                            </a:solidFill>
                                            <a:latin typeface="Cambria Math" panose="02040503050406030204" pitchFamily="18" charset="0"/>
                                          </a:rPr>
                                        </m:ctrlPr>
                                      </m:sSupPr>
                                      <m:e>
                                        <m:r>
                                          <a:rPr lang="en-US" i="1">
                                            <a:solidFill>
                                              <a:schemeClr val="bg2">
                                                <a:lumMod val="75000"/>
                                              </a:schemeClr>
                                            </a:solidFill>
                                            <a:latin typeface="Cambria Math" panose="02040503050406030204" pitchFamily="18" charset="0"/>
                                          </a:rPr>
                                          <m:t>(</m:t>
                                        </m:r>
                                        <m:acc>
                                          <m:accPr>
                                            <m:chr m:val="̂"/>
                                            <m:ctrlPr>
                                              <a:rPr lang="en-US" i="1">
                                                <a:solidFill>
                                                  <a:schemeClr val="bg2">
                                                    <a:lumMod val="75000"/>
                                                  </a:schemeClr>
                                                </a:solidFill>
                                                <a:latin typeface="Cambria Math" panose="02040503050406030204" pitchFamily="18" charset="0"/>
                                              </a:rPr>
                                            </m:ctrlPr>
                                          </m:accPr>
                                          <m:e>
                                            <m:r>
                                              <a:rPr lang="en-US" i="1">
                                                <a:solidFill>
                                                  <a:schemeClr val="bg2">
                                                    <a:lumMod val="75000"/>
                                                  </a:schemeClr>
                                                </a:solidFill>
                                                <a:latin typeface="Cambria Math" panose="02040503050406030204" pitchFamily="18" charset="0"/>
                                              </a:rPr>
                                              <m:t>𝑥</m:t>
                                            </m:r>
                                          </m:e>
                                        </m:acc>
                                        <m:r>
                                          <a:rPr lang="en-US" i="1">
                                            <a:solidFill>
                                              <a:schemeClr val="bg2">
                                                <a:lumMod val="75000"/>
                                              </a:schemeClr>
                                            </a:solidFill>
                                            <a:latin typeface="Cambria Math" panose="02040503050406030204" pitchFamily="18" charset="0"/>
                                          </a:rPr>
                                          <m:t>−</m:t>
                                        </m:r>
                                        <m:sSub>
                                          <m:sSubPr>
                                            <m:ctrlPr>
                                              <a:rPr lang="en-US" i="1">
                                                <a:solidFill>
                                                  <a:schemeClr val="bg2">
                                                    <a:lumMod val="75000"/>
                                                  </a:schemeClr>
                                                </a:solidFill>
                                                <a:latin typeface="Cambria Math" panose="02040503050406030204" pitchFamily="18" charset="0"/>
                                              </a:rPr>
                                            </m:ctrlPr>
                                          </m:sSubPr>
                                          <m:e>
                                            <m:r>
                                              <a:rPr lang="en-US" i="1">
                                                <a:solidFill>
                                                  <a:schemeClr val="bg2">
                                                    <a:lumMod val="75000"/>
                                                  </a:schemeClr>
                                                </a:solidFill>
                                                <a:latin typeface="Cambria Math" panose="02040503050406030204" pitchFamily="18" charset="0"/>
                                              </a:rPr>
                                              <m:t>𝑥</m:t>
                                            </m:r>
                                          </m:e>
                                          <m:sub>
                                            <m:r>
                                              <a:rPr lang="en-US" i="1">
                                                <a:solidFill>
                                                  <a:schemeClr val="bg2">
                                                    <a:lumMod val="75000"/>
                                                  </a:schemeClr>
                                                </a:solidFill>
                                                <a:latin typeface="Cambria Math" panose="02040503050406030204" pitchFamily="18" charset="0"/>
                                              </a:rPr>
                                              <m:t>1</m:t>
                                            </m:r>
                                          </m:sub>
                                        </m:sSub>
                                        <m:r>
                                          <a:rPr lang="en-US" i="1">
                                            <a:solidFill>
                                              <a:schemeClr val="bg2">
                                                <a:lumMod val="75000"/>
                                              </a:schemeClr>
                                            </a:solidFill>
                                            <a:latin typeface="Cambria Math" panose="02040503050406030204" pitchFamily="18" charset="0"/>
                                          </a:rPr>
                                          <m:t>)</m:t>
                                        </m:r>
                                      </m:e>
                                      <m:sup>
                                        <m:r>
                                          <a:rPr lang="en-US" i="1">
                                            <a:solidFill>
                                              <a:schemeClr val="bg2">
                                                <a:lumMod val="75000"/>
                                              </a:schemeClr>
                                            </a:solidFill>
                                            <a:latin typeface="Cambria Math" panose="02040503050406030204" pitchFamily="18" charset="0"/>
                                          </a:rPr>
                                          <m:t>2</m:t>
                                        </m:r>
                                      </m:sup>
                                    </m:sSup>
                                    <m:r>
                                      <a:rPr lang="en-US" i="1">
                                        <a:solidFill>
                                          <a:schemeClr val="bg2">
                                            <a:lumMod val="75000"/>
                                          </a:schemeClr>
                                        </a:solidFill>
                                        <a:latin typeface="Cambria Math" panose="02040503050406030204" pitchFamily="18" charset="0"/>
                                      </a:rPr>
                                      <m:t>+</m:t>
                                    </m:r>
                                    <m:sSup>
                                      <m:sSupPr>
                                        <m:ctrlPr>
                                          <a:rPr lang="en-US" i="1">
                                            <a:solidFill>
                                              <a:schemeClr val="bg2">
                                                <a:lumMod val="75000"/>
                                              </a:schemeClr>
                                            </a:solidFill>
                                            <a:latin typeface="Cambria Math" panose="02040503050406030204" pitchFamily="18" charset="0"/>
                                          </a:rPr>
                                        </m:ctrlPr>
                                      </m:sSupPr>
                                      <m:e>
                                        <m:r>
                                          <a:rPr lang="en-US" i="1">
                                            <a:solidFill>
                                              <a:schemeClr val="bg2">
                                                <a:lumMod val="75000"/>
                                              </a:schemeClr>
                                            </a:solidFill>
                                            <a:latin typeface="Cambria Math" panose="02040503050406030204" pitchFamily="18" charset="0"/>
                                          </a:rPr>
                                          <m:t>(</m:t>
                                        </m:r>
                                        <m:acc>
                                          <m:accPr>
                                            <m:chr m:val="̂"/>
                                            <m:ctrlPr>
                                              <a:rPr lang="en-US" i="1">
                                                <a:solidFill>
                                                  <a:schemeClr val="bg2">
                                                    <a:lumMod val="75000"/>
                                                  </a:schemeClr>
                                                </a:solidFill>
                                                <a:latin typeface="Cambria Math" panose="02040503050406030204" pitchFamily="18" charset="0"/>
                                              </a:rPr>
                                            </m:ctrlPr>
                                          </m:accPr>
                                          <m:e>
                                            <m:r>
                                              <a:rPr lang="en-US" i="1">
                                                <a:solidFill>
                                                  <a:schemeClr val="bg2">
                                                    <a:lumMod val="75000"/>
                                                  </a:schemeClr>
                                                </a:solidFill>
                                                <a:latin typeface="Cambria Math" panose="02040503050406030204" pitchFamily="18" charset="0"/>
                                              </a:rPr>
                                              <m:t>𝑦</m:t>
                                            </m:r>
                                          </m:e>
                                        </m:acc>
                                        <m:r>
                                          <a:rPr lang="en-US" i="1">
                                            <a:solidFill>
                                              <a:schemeClr val="bg2">
                                                <a:lumMod val="75000"/>
                                              </a:schemeClr>
                                            </a:solidFill>
                                            <a:latin typeface="Cambria Math" panose="02040503050406030204" pitchFamily="18" charset="0"/>
                                          </a:rPr>
                                          <m:t>−</m:t>
                                        </m:r>
                                        <m:sSub>
                                          <m:sSubPr>
                                            <m:ctrlPr>
                                              <a:rPr lang="en-US" i="1">
                                                <a:solidFill>
                                                  <a:schemeClr val="bg2">
                                                    <a:lumMod val="75000"/>
                                                  </a:schemeClr>
                                                </a:solidFill>
                                                <a:latin typeface="Cambria Math" panose="02040503050406030204" pitchFamily="18" charset="0"/>
                                              </a:rPr>
                                            </m:ctrlPr>
                                          </m:sSubPr>
                                          <m:e>
                                            <m:r>
                                              <a:rPr lang="en-US" i="1">
                                                <a:solidFill>
                                                  <a:schemeClr val="bg2">
                                                    <a:lumMod val="75000"/>
                                                  </a:schemeClr>
                                                </a:solidFill>
                                                <a:latin typeface="Cambria Math" panose="02040503050406030204" pitchFamily="18" charset="0"/>
                                              </a:rPr>
                                              <m:t>𝑦</m:t>
                                            </m:r>
                                          </m:e>
                                          <m:sub>
                                            <m:r>
                                              <a:rPr lang="en-US" i="1">
                                                <a:solidFill>
                                                  <a:schemeClr val="bg2">
                                                    <a:lumMod val="75000"/>
                                                  </a:schemeClr>
                                                </a:solidFill>
                                                <a:latin typeface="Cambria Math" panose="02040503050406030204" pitchFamily="18" charset="0"/>
                                              </a:rPr>
                                              <m:t>1</m:t>
                                            </m:r>
                                          </m:sub>
                                        </m:sSub>
                                        <m:r>
                                          <a:rPr lang="en-US" i="1">
                                            <a:solidFill>
                                              <a:schemeClr val="bg2">
                                                <a:lumMod val="75000"/>
                                              </a:schemeClr>
                                            </a:solidFill>
                                            <a:latin typeface="Cambria Math" panose="02040503050406030204" pitchFamily="18" charset="0"/>
                                          </a:rPr>
                                          <m:t>)</m:t>
                                        </m:r>
                                      </m:e>
                                      <m:sup>
                                        <m:r>
                                          <a:rPr lang="en-US" i="1">
                                            <a:solidFill>
                                              <a:schemeClr val="bg2">
                                                <a:lumMod val="75000"/>
                                              </a:schemeClr>
                                            </a:solidFill>
                                            <a:latin typeface="Cambria Math" panose="02040503050406030204" pitchFamily="18" charset="0"/>
                                          </a:rPr>
                                          <m:t>2</m:t>
                                        </m:r>
                                      </m:sup>
                                    </m:sSup>
                                  </m:e>
                                </m:rad>
                                <m:r>
                                  <a:rPr lang="en-US" i="1">
                                    <a:solidFill>
                                      <a:schemeClr val="bg2">
                                        <a:lumMod val="75000"/>
                                      </a:schemeClr>
                                    </a:solidFill>
                                    <a:latin typeface="Cambria Math" panose="02040503050406030204" pitchFamily="18" charset="0"/>
                                  </a:rPr>
                                  <m:t>=</m:t>
                                </m:r>
                                <m:sSub>
                                  <m:sSubPr>
                                    <m:ctrlPr>
                                      <a:rPr lang="en-US" i="1">
                                        <a:solidFill>
                                          <a:schemeClr val="bg2">
                                            <a:lumMod val="75000"/>
                                          </a:schemeClr>
                                        </a:solidFill>
                                        <a:latin typeface="Cambria Math" panose="02040503050406030204" pitchFamily="18" charset="0"/>
                                      </a:rPr>
                                    </m:ctrlPr>
                                  </m:sSubPr>
                                  <m:e>
                                    <m:r>
                                      <a:rPr lang="en-US" i="1">
                                        <a:solidFill>
                                          <a:schemeClr val="bg2">
                                            <a:lumMod val="75000"/>
                                          </a:schemeClr>
                                        </a:solidFill>
                                        <a:latin typeface="Cambria Math" panose="02040503050406030204" pitchFamily="18" charset="0"/>
                                      </a:rPr>
                                      <m:t>𝑑</m:t>
                                    </m:r>
                                  </m:e>
                                  <m:sub>
                                    <m:r>
                                      <a:rPr lang="en-US" i="1">
                                        <a:solidFill>
                                          <a:schemeClr val="bg2">
                                            <a:lumMod val="75000"/>
                                          </a:schemeClr>
                                        </a:solidFill>
                                        <a:latin typeface="Cambria Math" panose="02040503050406030204" pitchFamily="18" charset="0"/>
                                      </a:rPr>
                                      <m:t>1</m:t>
                                    </m:r>
                                  </m:sub>
                                </m:sSub>
                                <m:r>
                                  <m:rPr>
                                    <m:nor/>
                                  </m:rPr>
                                  <a:rPr lang="en-US" dirty="0">
                                    <a:solidFill>
                                      <a:schemeClr val="bg2">
                                        <a:lumMod val="75000"/>
                                      </a:schemeClr>
                                    </a:solidFill>
                                  </a:rPr>
                                  <m:t> </m:t>
                                </m:r>
                              </m:e>
                            </m:mr>
                            <m:mr>
                              <m:e>
                                <m:rad>
                                  <m:radPr>
                                    <m:degHide m:val="on"/>
                                    <m:ctrlPr>
                                      <a:rPr lang="en-US" i="1">
                                        <a:solidFill>
                                          <a:schemeClr val="bg2">
                                            <a:lumMod val="75000"/>
                                          </a:schemeClr>
                                        </a:solidFill>
                                        <a:latin typeface="Cambria Math" panose="02040503050406030204" pitchFamily="18" charset="0"/>
                                      </a:rPr>
                                    </m:ctrlPr>
                                  </m:radPr>
                                  <m:deg/>
                                  <m:e>
                                    <m:sSup>
                                      <m:sSupPr>
                                        <m:ctrlPr>
                                          <a:rPr lang="en-US" i="1">
                                            <a:solidFill>
                                              <a:schemeClr val="bg2">
                                                <a:lumMod val="75000"/>
                                              </a:schemeClr>
                                            </a:solidFill>
                                            <a:latin typeface="Cambria Math" panose="02040503050406030204" pitchFamily="18" charset="0"/>
                                          </a:rPr>
                                        </m:ctrlPr>
                                      </m:sSupPr>
                                      <m:e>
                                        <m:r>
                                          <a:rPr lang="en-US" i="1">
                                            <a:solidFill>
                                              <a:schemeClr val="bg2">
                                                <a:lumMod val="75000"/>
                                              </a:schemeClr>
                                            </a:solidFill>
                                            <a:latin typeface="Cambria Math" panose="02040503050406030204" pitchFamily="18" charset="0"/>
                                          </a:rPr>
                                          <m:t>(</m:t>
                                        </m:r>
                                        <m:acc>
                                          <m:accPr>
                                            <m:chr m:val="̂"/>
                                            <m:ctrlPr>
                                              <a:rPr lang="en-US" i="1">
                                                <a:solidFill>
                                                  <a:schemeClr val="bg2">
                                                    <a:lumMod val="75000"/>
                                                  </a:schemeClr>
                                                </a:solidFill>
                                                <a:latin typeface="Cambria Math" panose="02040503050406030204" pitchFamily="18" charset="0"/>
                                              </a:rPr>
                                            </m:ctrlPr>
                                          </m:accPr>
                                          <m:e>
                                            <m:r>
                                              <a:rPr lang="en-US" i="1">
                                                <a:solidFill>
                                                  <a:schemeClr val="bg2">
                                                    <a:lumMod val="75000"/>
                                                  </a:schemeClr>
                                                </a:solidFill>
                                                <a:latin typeface="Cambria Math" panose="02040503050406030204" pitchFamily="18" charset="0"/>
                                              </a:rPr>
                                              <m:t>𝑥</m:t>
                                            </m:r>
                                          </m:e>
                                        </m:acc>
                                        <m:r>
                                          <a:rPr lang="en-US" i="1">
                                            <a:solidFill>
                                              <a:schemeClr val="bg2">
                                                <a:lumMod val="75000"/>
                                              </a:schemeClr>
                                            </a:solidFill>
                                            <a:latin typeface="Cambria Math" panose="02040503050406030204" pitchFamily="18" charset="0"/>
                                          </a:rPr>
                                          <m:t>−</m:t>
                                        </m:r>
                                        <m:sSub>
                                          <m:sSubPr>
                                            <m:ctrlPr>
                                              <a:rPr lang="en-US" i="1">
                                                <a:solidFill>
                                                  <a:schemeClr val="bg2">
                                                    <a:lumMod val="75000"/>
                                                  </a:schemeClr>
                                                </a:solidFill>
                                                <a:latin typeface="Cambria Math" panose="02040503050406030204" pitchFamily="18" charset="0"/>
                                              </a:rPr>
                                            </m:ctrlPr>
                                          </m:sSubPr>
                                          <m:e>
                                            <m:r>
                                              <a:rPr lang="en-US" i="1">
                                                <a:solidFill>
                                                  <a:schemeClr val="bg2">
                                                    <a:lumMod val="75000"/>
                                                  </a:schemeClr>
                                                </a:solidFill>
                                                <a:latin typeface="Cambria Math" panose="02040503050406030204" pitchFamily="18" charset="0"/>
                                              </a:rPr>
                                              <m:t>𝑥</m:t>
                                            </m:r>
                                          </m:e>
                                          <m:sub>
                                            <m:r>
                                              <a:rPr lang="en-US" i="1">
                                                <a:solidFill>
                                                  <a:schemeClr val="bg2">
                                                    <a:lumMod val="75000"/>
                                                  </a:schemeClr>
                                                </a:solidFill>
                                                <a:latin typeface="Cambria Math" panose="02040503050406030204" pitchFamily="18" charset="0"/>
                                              </a:rPr>
                                              <m:t>2</m:t>
                                            </m:r>
                                          </m:sub>
                                        </m:sSub>
                                        <m:r>
                                          <a:rPr lang="en-US" i="1">
                                            <a:solidFill>
                                              <a:schemeClr val="bg2">
                                                <a:lumMod val="75000"/>
                                              </a:schemeClr>
                                            </a:solidFill>
                                            <a:latin typeface="Cambria Math" panose="02040503050406030204" pitchFamily="18" charset="0"/>
                                          </a:rPr>
                                          <m:t>)</m:t>
                                        </m:r>
                                      </m:e>
                                      <m:sup>
                                        <m:r>
                                          <a:rPr lang="en-US" i="1">
                                            <a:solidFill>
                                              <a:schemeClr val="bg2">
                                                <a:lumMod val="75000"/>
                                              </a:schemeClr>
                                            </a:solidFill>
                                            <a:latin typeface="Cambria Math" panose="02040503050406030204" pitchFamily="18" charset="0"/>
                                          </a:rPr>
                                          <m:t>2</m:t>
                                        </m:r>
                                      </m:sup>
                                    </m:sSup>
                                    <m:r>
                                      <a:rPr lang="en-US" i="1">
                                        <a:solidFill>
                                          <a:schemeClr val="bg2">
                                            <a:lumMod val="75000"/>
                                          </a:schemeClr>
                                        </a:solidFill>
                                        <a:latin typeface="Cambria Math" panose="02040503050406030204" pitchFamily="18" charset="0"/>
                                      </a:rPr>
                                      <m:t>+</m:t>
                                    </m:r>
                                    <m:sSup>
                                      <m:sSupPr>
                                        <m:ctrlPr>
                                          <a:rPr lang="en-US" i="1">
                                            <a:solidFill>
                                              <a:schemeClr val="bg2">
                                                <a:lumMod val="75000"/>
                                              </a:schemeClr>
                                            </a:solidFill>
                                            <a:latin typeface="Cambria Math" panose="02040503050406030204" pitchFamily="18" charset="0"/>
                                          </a:rPr>
                                        </m:ctrlPr>
                                      </m:sSupPr>
                                      <m:e>
                                        <m:r>
                                          <a:rPr lang="en-US" i="1">
                                            <a:solidFill>
                                              <a:schemeClr val="bg2">
                                                <a:lumMod val="75000"/>
                                              </a:schemeClr>
                                            </a:solidFill>
                                            <a:latin typeface="Cambria Math" panose="02040503050406030204" pitchFamily="18" charset="0"/>
                                          </a:rPr>
                                          <m:t>(</m:t>
                                        </m:r>
                                        <m:acc>
                                          <m:accPr>
                                            <m:chr m:val="̂"/>
                                            <m:ctrlPr>
                                              <a:rPr lang="en-US" i="1">
                                                <a:solidFill>
                                                  <a:schemeClr val="bg2">
                                                    <a:lumMod val="75000"/>
                                                  </a:schemeClr>
                                                </a:solidFill>
                                                <a:latin typeface="Cambria Math" panose="02040503050406030204" pitchFamily="18" charset="0"/>
                                              </a:rPr>
                                            </m:ctrlPr>
                                          </m:accPr>
                                          <m:e>
                                            <m:r>
                                              <a:rPr lang="en-US" i="1">
                                                <a:solidFill>
                                                  <a:schemeClr val="bg2">
                                                    <a:lumMod val="75000"/>
                                                  </a:schemeClr>
                                                </a:solidFill>
                                                <a:latin typeface="Cambria Math" panose="02040503050406030204" pitchFamily="18" charset="0"/>
                                              </a:rPr>
                                              <m:t>𝑦</m:t>
                                            </m:r>
                                          </m:e>
                                        </m:acc>
                                        <m:r>
                                          <a:rPr lang="en-US" i="1">
                                            <a:solidFill>
                                              <a:schemeClr val="bg2">
                                                <a:lumMod val="75000"/>
                                              </a:schemeClr>
                                            </a:solidFill>
                                            <a:latin typeface="Cambria Math" panose="02040503050406030204" pitchFamily="18" charset="0"/>
                                          </a:rPr>
                                          <m:t>−</m:t>
                                        </m:r>
                                        <m:sSub>
                                          <m:sSubPr>
                                            <m:ctrlPr>
                                              <a:rPr lang="en-US" i="1">
                                                <a:solidFill>
                                                  <a:schemeClr val="bg2">
                                                    <a:lumMod val="75000"/>
                                                  </a:schemeClr>
                                                </a:solidFill>
                                                <a:latin typeface="Cambria Math" panose="02040503050406030204" pitchFamily="18" charset="0"/>
                                              </a:rPr>
                                            </m:ctrlPr>
                                          </m:sSubPr>
                                          <m:e>
                                            <m:r>
                                              <a:rPr lang="en-US" i="1">
                                                <a:solidFill>
                                                  <a:schemeClr val="bg2">
                                                    <a:lumMod val="75000"/>
                                                  </a:schemeClr>
                                                </a:solidFill>
                                                <a:latin typeface="Cambria Math" panose="02040503050406030204" pitchFamily="18" charset="0"/>
                                              </a:rPr>
                                              <m:t>𝑦</m:t>
                                            </m:r>
                                          </m:e>
                                          <m:sub>
                                            <m:r>
                                              <a:rPr lang="en-US" i="1">
                                                <a:solidFill>
                                                  <a:schemeClr val="bg2">
                                                    <a:lumMod val="75000"/>
                                                  </a:schemeClr>
                                                </a:solidFill>
                                                <a:latin typeface="Cambria Math" panose="02040503050406030204" pitchFamily="18" charset="0"/>
                                              </a:rPr>
                                              <m:t>2</m:t>
                                            </m:r>
                                          </m:sub>
                                        </m:sSub>
                                        <m:r>
                                          <a:rPr lang="en-US" i="1">
                                            <a:solidFill>
                                              <a:schemeClr val="bg2">
                                                <a:lumMod val="75000"/>
                                              </a:schemeClr>
                                            </a:solidFill>
                                            <a:latin typeface="Cambria Math" panose="02040503050406030204" pitchFamily="18" charset="0"/>
                                          </a:rPr>
                                          <m:t>)</m:t>
                                        </m:r>
                                      </m:e>
                                      <m:sup>
                                        <m:r>
                                          <a:rPr lang="en-US" i="1">
                                            <a:solidFill>
                                              <a:schemeClr val="bg2">
                                                <a:lumMod val="75000"/>
                                              </a:schemeClr>
                                            </a:solidFill>
                                            <a:latin typeface="Cambria Math" panose="02040503050406030204" pitchFamily="18" charset="0"/>
                                          </a:rPr>
                                          <m:t>2</m:t>
                                        </m:r>
                                      </m:sup>
                                    </m:sSup>
                                  </m:e>
                                </m:rad>
                                <m:r>
                                  <a:rPr lang="en-US" i="1">
                                    <a:solidFill>
                                      <a:schemeClr val="bg2">
                                        <a:lumMod val="75000"/>
                                      </a:schemeClr>
                                    </a:solidFill>
                                    <a:latin typeface="Cambria Math" panose="02040503050406030204" pitchFamily="18" charset="0"/>
                                  </a:rPr>
                                  <m:t>=</m:t>
                                </m:r>
                                <m:sSub>
                                  <m:sSubPr>
                                    <m:ctrlPr>
                                      <a:rPr lang="en-US" i="1">
                                        <a:solidFill>
                                          <a:schemeClr val="bg2">
                                            <a:lumMod val="75000"/>
                                          </a:schemeClr>
                                        </a:solidFill>
                                        <a:latin typeface="Cambria Math" panose="02040503050406030204" pitchFamily="18" charset="0"/>
                                      </a:rPr>
                                    </m:ctrlPr>
                                  </m:sSubPr>
                                  <m:e>
                                    <m:r>
                                      <a:rPr lang="en-US" i="1">
                                        <a:solidFill>
                                          <a:schemeClr val="bg2">
                                            <a:lumMod val="75000"/>
                                          </a:schemeClr>
                                        </a:solidFill>
                                        <a:latin typeface="Cambria Math" panose="02040503050406030204" pitchFamily="18" charset="0"/>
                                      </a:rPr>
                                      <m:t>𝑑</m:t>
                                    </m:r>
                                  </m:e>
                                  <m:sub>
                                    <m:r>
                                      <a:rPr lang="en-US" i="1">
                                        <a:solidFill>
                                          <a:schemeClr val="bg2">
                                            <a:lumMod val="75000"/>
                                          </a:schemeClr>
                                        </a:solidFill>
                                        <a:latin typeface="Cambria Math" panose="02040503050406030204" pitchFamily="18" charset="0"/>
                                      </a:rPr>
                                      <m:t>2</m:t>
                                    </m:r>
                                  </m:sub>
                                </m:sSub>
                                <m:r>
                                  <m:rPr>
                                    <m:nor/>
                                  </m:rPr>
                                  <a:rPr lang="ru-RU" dirty="0">
                                    <a:solidFill>
                                      <a:schemeClr val="bg2">
                                        <a:lumMod val="75000"/>
                                      </a:schemeClr>
                                    </a:solidFill>
                                  </a:rPr>
                                  <m:t> </m:t>
                                </m:r>
                              </m:e>
                            </m:mr>
                            <m:mr>
                              <m:e>
                                <m:m>
                                  <m:mPr>
                                    <m:mcs>
                                      <m:mc>
                                        <m:mcPr>
                                          <m:count m:val="1"/>
                                          <m:mcJc m:val="center"/>
                                        </m:mcPr>
                                      </m:mc>
                                    </m:mcs>
                                    <m:ctrlPr>
                                      <a:rPr lang="en-US" i="1" smtClean="0">
                                        <a:solidFill>
                                          <a:schemeClr val="bg2">
                                            <a:lumMod val="75000"/>
                                          </a:schemeClr>
                                        </a:solidFill>
                                        <a:latin typeface="Cambria Math" panose="02040503050406030204" pitchFamily="18" charset="0"/>
                                      </a:rPr>
                                    </m:ctrlPr>
                                  </m:mPr>
                                  <m:mr>
                                    <m:e>
                                      <m:r>
                                        <m:rPr>
                                          <m:brk m:alnAt="7"/>
                                        </m:rPr>
                                        <a:rPr lang="en-US" i="1" smtClean="0">
                                          <a:solidFill>
                                            <a:schemeClr val="bg2">
                                              <a:lumMod val="75000"/>
                                            </a:schemeClr>
                                          </a:solidFill>
                                          <a:latin typeface="Cambria Math" panose="02040503050406030204" pitchFamily="18" charset="0"/>
                                        </a:rPr>
                                        <m:t>⋮</m:t>
                                      </m:r>
                                    </m:e>
                                  </m:mr>
                                  <m:mr>
                                    <m:e>
                                      <m:rad>
                                        <m:radPr>
                                          <m:degHide m:val="on"/>
                                          <m:ctrlPr>
                                            <a:rPr lang="en-US" i="1">
                                              <a:solidFill>
                                                <a:schemeClr val="bg2">
                                                  <a:lumMod val="75000"/>
                                                </a:schemeClr>
                                              </a:solidFill>
                                              <a:latin typeface="Cambria Math" panose="02040503050406030204" pitchFamily="18" charset="0"/>
                                            </a:rPr>
                                          </m:ctrlPr>
                                        </m:radPr>
                                        <m:deg/>
                                        <m:e>
                                          <m:sSup>
                                            <m:sSupPr>
                                              <m:ctrlPr>
                                                <a:rPr lang="en-US" i="1">
                                                  <a:solidFill>
                                                    <a:schemeClr val="bg2">
                                                      <a:lumMod val="75000"/>
                                                    </a:schemeClr>
                                                  </a:solidFill>
                                                  <a:latin typeface="Cambria Math" panose="02040503050406030204" pitchFamily="18" charset="0"/>
                                                </a:rPr>
                                              </m:ctrlPr>
                                            </m:sSupPr>
                                            <m:e>
                                              <m:r>
                                                <a:rPr lang="en-US" i="1">
                                                  <a:solidFill>
                                                    <a:schemeClr val="bg2">
                                                      <a:lumMod val="75000"/>
                                                    </a:schemeClr>
                                                  </a:solidFill>
                                                  <a:latin typeface="Cambria Math" panose="02040503050406030204" pitchFamily="18" charset="0"/>
                                                </a:rPr>
                                                <m:t>(</m:t>
                                              </m:r>
                                              <m:acc>
                                                <m:accPr>
                                                  <m:chr m:val="̂"/>
                                                  <m:ctrlPr>
                                                    <a:rPr lang="en-US" i="1">
                                                      <a:solidFill>
                                                        <a:schemeClr val="bg2">
                                                          <a:lumMod val="75000"/>
                                                        </a:schemeClr>
                                                      </a:solidFill>
                                                      <a:latin typeface="Cambria Math" panose="02040503050406030204" pitchFamily="18" charset="0"/>
                                                    </a:rPr>
                                                  </m:ctrlPr>
                                                </m:accPr>
                                                <m:e>
                                                  <m:r>
                                                    <a:rPr lang="en-US" i="1">
                                                      <a:solidFill>
                                                        <a:schemeClr val="bg2">
                                                          <a:lumMod val="75000"/>
                                                        </a:schemeClr>
                                                      </a:solidFill>
                                                      <a:latin typeface="Cambria Math" panose="02040503050406030204" pitchFamily="18" charset="0"/>
                                                    </a:rPr>
                                                    <m:t>𝑥</m:t>
                                                  </m:r>
                                                </m:e>
                                              </m:acc>
                                              <m:r>
                                                <a:rPr lang="en-US" i="1">
                                                  <a:solidFill>
                                                    <a:schemeClr val="bg2">
                                                      <a:lumMod val="75000"/>
                                                    </a:schemeClr>
                                                  </a:solidFill>
                                                  <a:latin typeface="Cambria Math" panose="02040503050406030204" pitchFamily="18" charset="0"/>
                                                </a:rPr>
                                                <m:t>−</m:t>
                                              </m:r>
                                              <m:sSub>
                                                <m:sSubPr>
                                                  <m:ctrlPr>
                                                    <a:rPr lang="en-US" i="1">
                                                      <a:solidFill>
                                                        <a:schemeClr val="bg2">
                                                          <a:lumMod val="75000"/>
                                                        </a:schemeClr>
                                                      </a:solidFill>
                                                      <a:latin typeface="Cambria Math" panose="02040503050406030204" pitchFamily="18" charset="0"/>
                                                    </a:rPr>
                                                  </m:ctrlPr>
                                                </m:sSubPr>
                                                <m:e>
                                                  <m:r>
                                                    <a:rPr lang="en-US" i="1">
                                                      <a:solidFill>
                                                        <a:schemeClr val="bg2">
                                                          <a:lumMod val="75000"/>
                                                        </a:schemeClr>
                                                      </a:solidFill>
                                                      <a:latin typeface="Cambria Math" panose="02040503050406030204" pitchFamily="18" charset="0"/>
                                                    </a:rPr>
                                                    <m:t>𝑥</m:t>
                                                  </m:r>
                                                </m:e>
                                                <m:sub>
                                                  <m:r>
                                                    <a:rPr lang="en-US" i="1">
                                                      <a:solidFill>
                                                        <a:schemeClr val="bg2">
                                                          <a:lumMod val="75000"/>
                                                        </a:schemeClr>
                                                      </a:solidFill>
                                                      <a:latin typeface="Cambria Math" panose="02040503050406030204" pitchFamily="18" charset="0"/>
                                                    </a:rPr>
                                                    <m:t>𝑛</m:t>
                                                  </m:r>
                                                </m:sub>
                                              </m:sSub>
                                              <m:r>
                                                <a:rPr lang="en-US" i="1">
                                                  <a:solidFill>
                                                    <a:schemeClr val="bg2">
                                                      <a:lumMod val="75000"/>
                                                    </a:schemeClr>
                                                  </a:solidFill>
                                                  <a:latin typeface="Cambria Math" panose="02040503050406030204" pitchFamily="18" charset="0"/>
                                                </a:rPr>
                                                <m:t>)</m:t>
                                              </m:r>
                                            </m:e>
                                            <m:sup>
                                              <m:r>
                                                <a:rPr lang="en-US" i="1">
                                                  <a:solidFill>
                                                    <a:schemeClr val="bg2">
                                                      <a:lumMod val="75000"/>
                                                    </a:schemeClr>
                                                  </a:solidFill>
                                                  <a:latin typeface="Cambria Math" panose="02040503050406030204" pitchFamily="18" charset="0"/>
                                                </a:rPr>
                                                <m:t>2</m:t>
                                              </m:r>
                                            </m:sup>
                                          </m:sSup>
                                          <m:r>
                                            <a:rPr lang="en-US" i="1">
                                              <a:solidFill>
                                                <a:schemeClr val="bg2">
                                                  <a:lumMod val="75000"/>
                                                </a:schemeClr>
                                              </a:solidFill>
                                              <a:latin typeface="Cambria Math" panose="02040503050406030204" pitchFamily="18" charset="0"/>
                                            </a:rPr>
                                            <m:t>+</m:t>
                                          </m:r>
                                          <m:sSup>
                                            <m:sSupPr>
                                              <m:ctrlPr>
                                                <a:rPr lang="en-US" i="1">
                                                  <a:solidFill>
                                                    <a:schemeClr val="bg2">
                                                      <a:lumMod val="75000"/>
                                                    </a:schemeClr>
                                                  </a:solidFill>
                                                  <a:latin typeface="Cambria Math" panose="02040503050406030204" pitchFamily="18" charset="0"/>
                                                </a:rPr>
                                              </m:ctrlPr>
                                            </m:sSupPr>
                                            <m:e>
                                              <m:r>
                                                <a:rPr lang="en-US" i="1">
                                                  <a:solidFill>
                                                    <a:schemeClr val="bg2">
                                                      <a:lumMod val="75000"/>
                                                    </a:schemeClr>
                                                  </a:solidFill>
                                                  <a:latin typeface="Cambria Math" panose="02040503050406030204" pitchFamily="18" charset="0"/>
                                                </a:rPr>
                                                <m:t>(</m:t>
                                              </m:r>
                                              <m:acc>
                                                <m:accPr>
                                                  <m:chr m:val="̂"/>
                                                  <m:ctrlPr>
                                                    <a:rPr lang="en-US" i="1">
                                                      <a:solidFill>
                                                        <a:schemeClr val="bg2">
                                                          <a:lumMod val="75000"/>
                                                        </a:schemeClr>
                                                      </a:solidFill>
                                                      <a:latin typeface="Cambria Math" panose="02040503050406030204" pitchFamily="18" charset="0"/>
                                                    </a:rPr>
                                                  </m:ctrlPr>
                                                </m:accPr>
                                                <m:e>
                                                  <m:r>
                                                    <a:rPr lang="en-US" i="1">
                                                      <a:solidFill>
                                                        <a:schemeClr val="bg2">
                                                          <a:lumMod val="75000"/>
                                                        </a:schemeClr>
                                                      </a:solidFill>
                                                      <a:latin typeface="Cambria Math" panose="02040503050406030204" pitchFamily="18" charset="0"/>
                                                    </a:rPr>
                                                    <m:t>𝑦</m:t>
                                                  </m:r>
                                                </m:e>
                                              </m:acc>
                                              <m:r>
                                                <a:rPr lang="en-US" i="1">
                                                  <a:solidFill>
                                                    <a:schemeClr val="bg2">
                                                      <a:lumMod val="75000"/>
                                                    </a:schemeClr>
                                                  </a:solidFill>
                                                  <a:latin typeface="Cambria Math" panose="02040503050406030204" pitchFamily="18" charset="0"/>
                                                </a:rPr>
                                                <m:t>−</m:t>
                                              </m:r>
                                              <m:sSub>
                                                <m:sSubPr>
                                                  <m:ctrlPr>
                                                    <a:rPr lang="en-US" i="1">
                                                      <a:solidFill>
                                                        <a:schemeClr val="bg2">
                                                          <a:lumMod val="75000"/>
                                                        </a:schemeClr>
                                                      </a:solidFill>
                                                      <a:latin typeface="Cambria Math" panose="02040503050406030204" pitchFamily="18" charset="0"/>
                                                    </a:rPr>
                                                  </m:ctrlPr>
                                                </m:sSubPr>
                                                <m:e>
                                                  <m:r>
                                                    <a:rPr lang="en-US" i="1">
                                                      <a:solidFill>
                                                        <a:schemeClr val="bg2">
                                                          <a:lumMod val="75000"/>
                                                        </a:schemeClr>
                                                      </a:solidFill>
                                                      <a:latin typeface="Cambria Math" panose="02040503050406030204" pitchFamily="18" charset="0"/>
                                                    </a:rPr>
                                                    <m:t>𝑦</m:t>
                                                  </m:r>
                                                </m:e>
                                                <m:sub>
                                                  <m:r>
                                                    <a:rPr lang="en-US" i="1">
                                                      <a:solidFill>
                                                        <a:schemeClr val="bg2">
                                                          <a:lumMod val="75000"/>
                                                        </a:schemeClr>
                                                      </a:solidFill>
                                                      <a:latin typeface="Cambria Math" panose="02040503050406030204" pitchFamily="18" charset="0"/>
                                                    </a:rPr>
                                                    <m:t>𝑛</m:t>
                                                  </m:r>
                                                </m:sub>
                                              </m:sSub>
                                              <m:r>
                                                <a:rPr lang="en-US" i="1">
                                                  <a:solidFill>
                                                    <a:schemeClr val="bg2">
                                                      <a:lumMod val="75000"/>
                                                    </a:schemeClr>
                                                  </a:solidFill>
                                                  <a:latin typeface="Cambria Math" panose="02040503050406030204" pitchFamily="18" charset="0"/>
                                                </a:rPr>
                                                <m:t>)</m:t>
                                              </m:r>
                                            </m:e>
                                            <m:sup>
                                              <m:r>
                                                <a:rPr lang="en-US" i="1">
                                                  <a:solidFill>
                                                    <a:schemeClr val="bg2">
                                                      <a:lumMod val="75000"/>
                                                    </a:schemeClr>
                                                  </a:solidFill>
                                                  <a:latin typeface="Cambria Math" panose="02040503050406030204" pitchFamily="18" charset="0"/>
                                                </a:rPr>
                                                <m:t>2</m:t>
                                              </m:r>
                                            </m:sup>
                                          </m:sSup>
                                        </m:e>
                                      </m:rad>
                                      <m:r>
                                        <a:rPr lang="en-US" i="1">
                                          <a:solidFill>
                                            <a:schemeClr val="bg2">
                                              <a:lumMod val="75000"/>
                                            </a:schemeClr>
                                          </a:solidFill>
                                          <a:latin typeface="Cambria Math" panose="02040503050406030204" pitchFamily="18" charset="0"/>
                                        </a:rPr>
                                        <m:t>=</m:t>
                                      </m:r>
                                      <m:sSub>
                                        <m:sSubPr>
                                          <m:ctrlPr>
                                            <a:rPr lang="en-US" i="1">
                                              <a:solidFill>
                                                <a:schemeClr val="bg2">
                                                  <a:lumMod val="75000"/>
                                                </a:schemeClr>
                                              </a:solidFill>
                                              <a:latin typeface="Cambria Math" panose="02040503050406030204" pitchFamily="18" charset="0"/>
                                            </a:rPr>
                                          </m:ctrlPr>
                                        </m:sSubPr>
                                        <m:e>
                                          <m:r>
                                            <a:rPr lang="en-US" i="1">
                                              <a:solidFill>
                                                <a:schemeClr val="bg2">
                                                  <a:lumMod val="75000"/>
                                                </a:schemeClr>
                                              </a:solidFill>
                                              <a:latin typeface="Cambria Math" panose="02040503050406030204" pitchFamily="18" charset="0"/>
                                            </a:rPr>
                                            <m:t>𝑑</m:t>
                                          </m:r>
                                        </m:e>
                                        <m:sub>
                                          <m:r>
                                            <a:rPr lang="en-US" i="1">
                                              <a:solidFill>
                                                <a:schemeClr val="bg2">
                                                  <a:lumMod val="75000"/>
                                                </a:schemeClr>
                                              </a:solidFill>
                                              <a:latin typeface="Cambria Math" panose="02040503050406030204" pitchFamily="18" charset="0"/>
                                            </a:rPr>
                                            <m:t>𝑛</m:t>
                                          </m:r>
                                        </m:sub>
                                      </m:sSub>
                                      <m:r>
                                        <m:rPr>
                                          <m:nor/>
                                        </m:rPr>
                                        <a:rPr lang="ru-RU" dirty="0">
                                          <a:solidFill>
                                            <a:schemeClr val="bg2">
                                              <a:lumMod val="75000"/>
                                            </a:schemeClr>
                                          </a:solidFill>
                                        </a:rPr>
                                        <m:t> </m:t>
                                      </m:r>
                                    </m:e>
                                  </m:mr>
                                </m:m>
                              </m:e>
                            </m:mr>
                          </m:m>
                        </m:e>
                      </m:d>
                    </m:oMath>
                  </m:oMathPara>
                </a14:m>
                <a:endParaRPr lang="en-US" b="0" dirty="0">
                  <a:solidFill>
                    <a:schemeClr val="bg2">
                      <a:lumMod val="75000"/>
                    </a:schemeClr>
                  </a:solidFill>
                </a:endParaRPr>
              </a:p>
              <a:p>
                <a:endParaRPr lang="en-US" dirty="0">
                  <a:solidFill>
                    <a:schemeClr val="bg2">
                      <a:lumMod val="75000"/>
                    </a:schemeClr>
                  </a:solidFill>
                </a:endParaRPr>
              </a:p>
              <a:p>
                <a:r>
                  <a:rPr lang="en-US" dirty="0">
                    <a:solidFill>
                      <a:schemeClr val="bg2">
                        <a:lumMod val="75000"/>
                      </a:schemeClr>
                    </a:solidFill>
                  </a:rPr>
                  <a:t>We can obtain estimated position of the receiver </a:t>
                </a:r>
                <a14:m>
                  <m:oMath xmlns:m="http://schemas.openxmlformats.org/officeDocument/2006/math">
                    <m:r>
                      <a:rPr lang="en-US" b="0" i="0" smtClean="0">
                        <a:solidFill>
                          <a:schemeClr val="bg2">
                            <a:lumMod val="75000"/>
                          </a:schemeClr>
                        </a:solidFill>
                        <a:latin typeface="Cambria Math" panose="02040503050406030204" pitchFamily="18" charset="0"/>
                      </a:rPr>
                      <m:t>(</m:t>
                    </m:r>
                    <m:acc>
                      <m:accPr>
                        <m:chr m:val="̂"/>
                        <m:ctrlPr>
                          <a:rPr lang="en-US" i="1">
                            <a:solidFill>
                              <a:schemeClr val="bg2">
                                <a:lumMod val="75000"/>
                              </a:schemeClr>
                            </a:solidFill>
                            <a:latin typeface="Cambria Math" panose="02040503050406030204" pitchFamily="18" charset="0"/>
                          </a:rPr>
                        </m:ctrlPr>
                      </m:accPr>
                      <m:e>
                        <m:r>
                          <a:rPr lang="en-US" i="1">
                            <a:solidFill>
                              <a:schemeClr val="bg2">
                                <a:lumMod val="75000"/>
                              </a:schemeClr>
                            </a:solidFill>
                            <a:latin typeface="Cambria Math" panose="02040503050406030204" pitchFamily="18" charset="0"/>
                          </a:rPr>
                          <m:t>𝑥</m:t>
                        </m:r>
                      </m:e>
                    </m:acc>
                    <m:r>
                      <a:rPr lang="en-US" b="0" i="1" smtClean="0">
                        <a:solidFill>
                          <a:schemeClr val="bg2">
                            <a:lumMod val="75000"/>
                          </a:schemeClr>
                        </a:solidFill>
                        <a:latin typeface="Cambria Math" panose="02040503050406030204" pitchFamily="18" charset="0"/>
                      </a:rPr>
                      <m:t>,</m:t>
                    </m:r>
                    <m:acc>
                      <m:accPr>
                        <m:chr m:val="̂"/>
                        <m:ctrlPr>
                          <a:rPr lang="en-US" i="1">
                            <a:solidFill>
                              <a:schemeClr val="bg2">
                                <a:lumMod val="75000"/>
                              </a:schemeClr>
                            </a:solidFill>
                            <a:latin typeface="Cambria Math" panose="02040503050406030204" pitchFamily="18" charset="0"/>
                          </a:rPr>
                        </m:ctrlPr>
                      </m:accPr>
                      <m:e>
                        <m:r>
                          <a:rPr lang="en-US" b="0" i="1" smtClean="0">
                            <a:solidFill>
                              <a:schemeClr val="bg2">
                                <a:lumMod val="75000"/>
                              </a:schemeClr>
                            </a:solidFill>
                            <a:latin typeface="Cambria Math" panose="02040503050406030204" pitchFamily="18" charset="0"/>
                          </a:rPr>
                          <m:t>𝑦</m:t>
                        </m:r>
                      </m:e>
                    </m:acc>
                    <m:r>
                      <a:rPr lang="en-US" b="0" i="1" smtClean="0">
                        <a:solidFill>
                          <a:schemeClr val="bg2">
                            <a:lumMod val="75000"/>
                          </a:schemeClr>
                        </a:solidFill>
                        <a:latin typeface="Cambria Math" panose="02040503050406030204" pitchFamily="18" charset="0"/>
                      </a:rPr>
                      <m:t>)</m:t>
                    </m:r>
                  </m:oMath>
                </a14:m>
                <a:endParaRPr lang="ru-RU" dirty="0">
                  <a:solidFill>
                    <a:schemeClr val="bg2">
                      <a:lumMod val="75000"/>
                    </a:schemeClr>
                  </a:solidFill>
                </a:endParaRPr>
              </a:p>
            </p:txBody>
          </p:sp>
        </mc:Choice>
        <mc:Fallback xmlns="">
          <p:sp>
            <p:nvSpPr>
              <p:cNvPr id="5" name="Прямоугольник 4">
                <a:extLst>
                  <a:ext uri="{FF2B5EF4-FFF2-40B4-BE49-F238E27FC236}">
                    <a16:creationId xmlns:a16="http://schemas.microsoft.com/office/drawing/2014/main" id="{405EF65F-313E-461B-BDA0-33AC95229D04}"/>
                  </a:ext>
                </a:extLst>
              </p:cNvPr>
              <p:cNvSpPr>
                <a:spLocks noRot="1" noChangeAspect="1" noMove="1" noResize="1" noEditPoints="1" noAdjustHandles="1" noChangeArrowheads="1" noChangeShapeType="1" noTextEdit="1"/>
              </p:cNvSpPr>
              <p:nvPr/>
            </p:nvSpPr>
            <p:spPr>
              <a:xfrm>
                <a:off x="6249878" y="1498124"/>
                <a:ext cx="3692479" cy="4228145"/>
              </a:xfrm>
              <a:prstGeom prst="rect">
                <a:avLst/>
              </a:prstGeom>
              <a:blipFill>
                <a:blip r:embed="rId3"/>
                <a:stretch>
                  <a:fillRect l="-1320" t="-866" b="-1443"/>
                </a:stretch>
              </a:blipFill>
            </p:spPr>
            <p:txBody>
              <a:bodyPr/>
              <a:lstStyle/>
              <a:p>
                <a:r>
                  <a:rPr lang="en-US">
                    <a:noFill/>
                  </a:rPr>
                  <a:t> </a:t>
                </a:r>
              </a:p>
            </p:txBody>
          </p:sp>
        </mc:Fallback>
      </mc:AlternateContent>
    </p:spTree>
    <p:extLst>
      <p:ext uri="{BB962C8B-B14F-4D97-AF65-F5344CB8AC3E}">
        <p14:creationId xmlns:p14="http://schemas.microsoft.com/office/powerpoint/2010/main" val="42728576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A402D28-CB59-415D-A906-7AF32B4115CF}"/>
              </a:ext>
            </a:extLst>
          </p:cNvPr>
          <p:cNvSpPr>
            <a:spLocks noGrp="1"/>
          </p:cNvSpPr>
          <p:nvPr>
            <p:ph type="title"/>
          </p:nvPr>
        </p:nvSpPr>
        <p:spPr>
          <a:xfrm>
            <a:off x="2734954" y="536934"/>
            <a:ext cx="5849753" cy="670594"/>
          </a:xfrm>
        </p:spPr>
        <p:txBody>
          <a:bodyPr/>
          <a:lstStyle/>
          <a:p>
            <a:r>
              <a:rPr lang="en-US" dirty="0"/>
              <a:t>Extended Kalman Filter</a:t>
            </a:r>
          </a:p>
        </p:txBody>
      </p:sp>
      <p:pic>
        <p:nvPicPr>
          <p:cNvPr id="4" name="Объект 3">
            <a:extLst>
              <a:ext uri="{FF2B5EF4-FFF2-40B4-BE49-F238E27FC236}">
                <a16:creationId xmlns:a16="http://schemas.microsoft.com/office/drawing/2014/main" id="{EB80779D-0591-4ACD-A1C3-4E4973BD9DB0}"/>
              </a:ext>
            </a:extLst>
          </p:cNvPr>
          <p:cNvPicPr>
            <a:picLocks noGrp="1" noChangeAspect="1"/>
          </p:cNvPicPr>
          <p:nvPr>
            <p:ph idx="1"/>
          </p:nvPr>
        </p:nvPicPr>
        <p:blipFill rotWithShape="1">
          <a:blip r:embed="rId2"/>
          <a:srcRect l="18902" t="34237" r="52966" b="34643"/>
          <a:stretch/>
        </p:blipFill>
        <p:spPr>
          <a:xfrm>
            <a:off x="1387876" y="1857652"/>
            <a:ext cx="5050759" cy="3142696"/>
          </a:xfrm>
          <a:prstGeom prst="rect">
            <a:avLst/>
          </a:prstGeom>
        </p:spPr>
      </p:pic>
      <p:sp>
        <p:nvSpPr>
          <p:cNvPr id="5" name="Прямоугольник 4">
            <a:extLst>
              <a:ext uri="{FF2B5EF4-FFF2-40B4-BE49-F238E27FC236}">
                <a16:creationId xmlns:a16="http://schemas.microsoft.com/office/drawing/2014/main" id="{3F30BB16-D178-4866-932A-852F95842191}"/>
              </a:ext>
            </a:extLst>
          </p:cNvPr>
          <p:cNvSpPr/>
          <p:nvPr/>
        </p:nvSpPr>
        <p:spPr>
          <a:xfrm>
            <a:off x="6951215" y="2278278"/>
            <a:ext cx="3852909" cy="2031325"/>
          </a:xfrm>
          <a:prstGeom prst="rect">
            <a:avLst/>
          </a:prstGeom>
        </p:spPr>
        <p:txBody>
          <a:bodyPr wrap="square">
            <a:spAutoFit/>
          </a:bodyPr>
          <a:lstStyle/>
          <a:p>
            <a:r>
              <a:rPr lang="en-US" dirty="0">
                <a:solidFill>
                  <a:schemeClr val="bg2">
                    <a:lumMod val="75000"/>
                  </a:schemeClr>
                </a:solidFill>
              </a:rPr>
              <a:t>It is the most famous extension of Kalman theory to the case of nonlinear estimation. </a:t>
            </a:r>
          </a:p>
          <a:p>
            <a:endParaRPr lang="en-US" dirty="0">
              <a:solidFill>
                <a:schemeClr val="bg2">
                  <a:lumMod val="75000"/>
                </a:schemeClr>
              </a:solidFill>
            </a:endParaRPr>
          </a:p>
          <a:p>
            <a:r>
              <a:rPr lang="en-US" dirty="0">
                <a:solidFill>
                  <a:schemeClr val="bg2">
                    <a:lumMod val="75000"/>
                  </a:schemeClr>
                </a:solidFill>
              </a:rPr>
              <a:t>The main idea is to translate the nonlinear estimation problem into a linear time-varying one</a:t>
            </a:r>
            <a:endParaRPr lang="en-US" b="1" dirty="0">
              <a:solidFill>
                <a:schemeClr val="bg2">
                  <a:lumMod val="75000"/>
                </a:schemeClr>
              </a:solidFill>
            </a:endParaRPr>
          </a:p>
        </p:txBody>
      </p:sp>
    </p:spTree>
    <p:extLst>
      <p:ext uri="{BB962C8B-B14F-4D97-AF65-F5344CB8AC3E}">
        <p14:creationId xmlns:p14="http://schemas.microsoft.com/office/powerpoint/2010/main" val="27905875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05FB2EC-F245-4244-9611-95E74C4C039F}"/>
              </a:ext>
            </a:extLst>
          </p:cNvPr>
          <p:cNvSpPr>
            <a:spLocks noGrp="1"/>
          </p:cNvSpPr>
          <p:nvPr>
            <p:ph type="title"/>
          </p:nvPr>
        </p:nvSpPr>
        <p:spPr>
          <a:xfrm>
            <a:off x="2567442" y="381574"/>
            <a:ext cx="7057116" cy="608451"/>
          </a:xfrm>
        </p:spPr>
        <p:txBody>
          <a:bodyPr>
            <a:normAutofit fontScale="90000"/>
          </a:bodyPr>
          <a:lstStyle/>
          <a:p>
            <a:r>
              <a:rPr lang="en-US" dirty="0"/>
              <a:t>Extended Kalman Filter (EKF)</a:t>
            </a:r>
          </a:p>
        </p:txBody>
      </p:sp>
      <mc:AlternateContent xmlns:mc="http://schemas.openxmlformats.org/markup-compatibility/2006">
        <mc:Choice xmlns:a14="http://schemas.microsoft.com/office/drawing/2010/main" Requires="a14">
          <p:sp>
            <p:nvSpPr>
              <p:cNvPr id="3" name="Объект 2">
                <a:extLst>
                  <a:ext uri="{FF2B5EF4-FFF2-40B4-BE49-F238E27FC236}">
                    <a16:creationId xmlns:a16="http://schemas.microsoft.com/office/drawing/2014/main" id="{D1AE4DC6-CC5E-4421-8786-44A190DC3E04}"/>
                  </a:ext>
                </a:extLst>
              </p:cNvPr>
              <p:cNvSpPr>
                <a:spLocks noGrp="1"/>
              </p:cNvSpPr>
              <p:nvPr>
                <p:ph idx="1"/>
              </p:nvPr>
            </p:nvSpPr>
            <p:spPr>
              <a:xfrm>
                <a:off x="915031" y="1271726"/>
                <a:ext cx="10350732" cy="5084686"/>
              </a:xfrm>
            </p:spPr>
            <p:txBody>
              <a:bodyPr>
                <a:normAutofit lnSpcReduction="10000"/>
              </a:bodyPr>
              <a:lstStyle/>
              <a:p>
                <a:pPr marL="0" indent="0">
                  <a:buNone/>
                </a:pPr>
                <a:r>
                  <a:rPr lang="pt-BR" dirty="0"/>
                  <a:t>Given </a:t>
                </a:r>
                <a14:m>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0|−1</m:t>
                        </m:r>
                      </m:sub>
                    </m:sSub>
                    <m:r>
                      <a:rPr lang="en-US" b="0" i="1" smtClean="0">
                        <a:latin typeface="Cambria Math" panose="02040503050406030204" pitchFamily="18" charset="0"/>
                      </a:rPr>
                      <m:t> </m:t>
                    </m:r>
                    <m:r>
                      <a:rPr lang="pt-BR"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m:rPr>
                            <m:nor/>
                          </m:rPr>
                          <a:rPr lang="en-US"/>
                          <m:t>R</m:t>
                        </m:r>
                        <m:r>
                          <m:rPr>
                            <m:nor/>
                          </m:rPr>
                          <a:rPr lang="en-US"/>
                          <m:t> </m:t>
                        </m:r>
                      </m:e>
                      <m:sup>
                        <m:r>
                          <a:rPr lang="en-US" b="0" i="1" smtClean="0">
                            <a:latin typeface="Cambria Math" panose="02040503050406030204" pitchFamily="18" charset="0"/>
                            <a:ea typeface="Cambria Math" panose="02040503050406030204" pitchFamily="18" charset="0"/>
                          </a:rPr>
                          <m:t>𝑛</m:t>
                        </m:r>
                      </m:sup>
                    </m:sSup>
                    <m:r>
                      <a:rPr lang="en-US"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en-US" b="0" i="1" smtClean="0">
                            <a:latin typeface="Cambria Math" panose="02040503050406030204" pitchFamily="18" charset="0"/>
                          </a:rPr>
                          <m:t>𝑃</m:t>
                        </m:r>
                      </m:e>
                      <m:sub>
                        <m:r>
                          <a:rPr lang="en-US" i="1">
                            <a:latin typeface="Cambria Math" panose="02040503050406030204" pitchFamily="18" charset="0"/>
                          </a:rPr>
                          <m:t>0|−1</m:t>
                        </m:r>
                      </m:sub>
                    </m:sSub>
                    <m:r>
                      <a:rPr lang="en-US" i="1">
                        <a:latin typeface="Cambria Math" panose="02040503050406030204" pitchFamily="18" charset="0"/>
                      </a:rPr>
                      <m:t> </m:t>
                    </m:r>
                    <m:r>
                      <a:rPr lang="pt-BR" i="1">
                        <a:latin typeface="Cambria Math" panose="02040503050406030204" pitchFamily="18" charset="0"/>
                        <a:ea typeface="Cambria Math" panose="02040503050406030204" pitchFamily="18" charset="0"/>
                      </a:rPr>
                      <m:t>𝜖</m:t>
                    </m:r>
                    <m:r>
                      <a:rPr lang="en-US" i="1">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m:rPr>
                            <m:nor/>
                          </m:rPr>
                          <a:rPr lang="en-US"/>
                          <m:t>R</m:t>
                        </m:r>
                        <m:r>
                          <m:rPr>
                            <m:nor/>
                          </m:rPr>
                          <a:rPr lang="en-US"/>
                          <m:t> </m:t>
                        </m:r>
                      </m:e>
                      <m:sup>
                        <m:r>
                          <a:rPr lang="en-US" i="1">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𝑥𝑛</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𝑎𝑛𝑑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=0</m:t>
                    </m:r>
                  </m:oMath>
                </a14:m>
                <a:endParaRPr lang="en-US" i="1" dirty="0">
                  <a:latin typeface="Cambria Math" panose="02040503050406030204" pitchFamily="18" charset="0"/>
                </a:endParaRPr>
              </a:p>
              <a:p>
                <a:pPr marL="0" indent="0">
                  <a:buNone/>
                </a:pPr>
                <a:r>
                  <a:rPr lang="en-US" dirty="0">
                    <a:solidFill>
                      <a:schemeClr val="accent6"/>
                    </a:solidFill>
                  </a:rPr>
                  <a:t>ESTIMATION</a:t>
                </a:r>
                <a:r>
                  <a:rPr lang="en-US" dirty="0"/>
                  <a:t>             </a:t>
                </a:r>
                <a14:m>
                  <m:oMath xmlns:m="http://schemas.openxmlformats.org/officeDocument/2006/math">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𝑔</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𝑘</m:t>
                                            </m:r>
                                          </m:sub>
                                        </m:sSub>
                                      </m:den>
                                    </m:f>
                                  </m:e>
                                </m:d>
                              </m:e>
                              <m:sub>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en-US" i="1">
                                            <a:latin typeface="Cambria Math" panose="02040503050406030204" pitchFamily="18" charset="0"/>
                                          </a:rPr>
                                          <m:t>𝑋</m:t>
                                        </m:r>
                                      </m:e>
                                    </m:acc>
                                  </m:e>
                                  <m:sub>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𝑘</m:t>
                                    </m:r>
                                  </m:sub>
                                </m:sSub>
                              </m:sub>
                            </m:sSub>
                          </m:e>
                          <m:e>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𝑘</m:t>
                                </m:r>
                                <m:r>
                                  <a:rPr lang="en-US" i="1">
                                    <a:latin typeface="Cambria Math" panose="02040503050406030204" pitchFamily="18" charset="0"/>
                                  </a:rPr>
                                  <m:t>|</m:t>
                                </m:r>
                                <m:r>
                                  <a:rPr lang="en-US" b="0" i="1" smtClean="0">
                                    <a:latin typeface="Cambria Math" panose="02040503050406030204" pitchFamily="18" charset="0"/>
                                  </a:rPr>
                                  <m:t>𝑘</m:t>
                                </m:r>
                                <m:r>
                                  <a:rPr lang="en-US" i="1">
                                    <a:latin typeface="Cambria Math" panose="02040503050406030204" pitchFamily="18" charset="0"/>
                                  </a:rPr>
                                  <m:t>−1</m:t>
                                </m:r>
                              </m:sub>
                            </m:sSub>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𝐶</m:t>
                                </m:r>
                              </m:e>
                              <m:sub>
                                <m:r>
                                  <a:rPr lang="en-US" b="0" i="1" smtClean="0">
                                    <a:latin typeface="Cambria Math" panose="02040503050406030204" pitchFamily="18" charset="0"/>
                                  </a:rPr>
                                  <m:t>𝑘</m:t>
                                </m:r>
                              </m:sub>
                              <m:sup>
                                <m:r>
                                  <a:rPr lang="en-US" b="0" i="1" smtClean="0">
                                    <a:latin typeface="Cambria Math" panose="02040503050406030204" pitchFamily="18" charset="0"/>
                                  </a:rPr>
                                  <m:t>𝑇</m:t>
                                </m:r>
                              </m:sup>
                            </m:sSubSup>
                            <m:sSup>
                              <m:sSupPr>
                                <m:ctrlPr>
                                  <a:rPr lang="en-US" i="1" smtClean="0">
                                    <a:latin typeface="Cambria Math" panose="02040503050406030204" pitchFamily="18" charset="0"/>
                                  </a:rPr>
                                </m:ctrlPr>
                              </m:sSupPr>
                              <m:e>
                                <m:r>
                                  <a:rPr lang="en-US" b="0" i="1" smtClean="0">
                                    <a:latin typeface="Cambria Math" panose="02040503050406030204" pitchFamily="18" charset="0"/>
                                  </a:rPr>
                                  <m:t>(</m:t>
                                </m:r>
                                <m:sSub>
                                  <m:sSubPr>
                                    <m:ctrlPr>
                                      <a:rPr lang="pt-BR" i="1">
                                        <a:latin typeface="Cambria Math" panose="02040503050406030204" pitchFamily="18" charset="0"/>
                                      </a:rPr>
                                    </m:ctrlPr>
                                  </m:sSubPr>
                                  <m:e>
                                    <m:r>
                                      <a:rPr lang="en-US" b="0" i="1" smtClean="0">
                                        <a:latin typeface="Cambria Math" panose="02040503050406030204" pitchFamily="18" charset="0"/>
                                      </a:rPr>
                                      <m:t>𝐶</m:t>
                                    </m:r>
                                  </m:e>
                                  <m:sub>
                                    <m:r>
                                      <a:rPr lang="en-US" i="1">
                                        <a:latin typeface="Cambria Math" panose="02040503050406030204" pitchFamily="18" charset="0"/>
                                      </a:rPr>
                                      <m:t>𝑘</m:t>
                                    </m:r>
                                  </m:sub>
                                </m:sSub>
                                <m:sSub>
                                  <m:sSubPr>
                                    <m:ctrlPr>
                                      <a:rPr lang="pt-BR"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Sub>
                                <m:sSubSup>
                                  <m:sSubSupPr>
                                    <m:ctrlPr>
                                      <a:rPr lang="en-US" i="1">
                                        <a:latin typeface="Cambria Math" panose="02040503050406030204" pitchFamily="18" charset="0"/>
                                      </a:rPr>
                                    </m:ctrlPr>
                                  </m:sSubSupPr>
                                  <m:e>
                                    <m:r>
                                      <a:rPr lang="en-US" i="1">
                                        <a:latin typeface="Cambria Math" panose="02040503050406030204" pitchFamily="18" charset="0"/>
                                      </a:rPr>
                                      <m:t>𝐶</m:t>
                                    </m:r>
                                  </m:e>
                                  <m:sub>
                                    <m:r>
                                      <a:rPr lang="en-US" i="1">
                                        <a:latin typeface="Cambria Math" panose="02040503050406030204" pitchFamily="18" charset="0"/>
                                      </a:rPr>
                                      <m:t>𝑘</m:t>
                                    </m:r>
                                  </m:sub>
                                  <m:sup>
                                    <m:r>
                                      <a:rPr lang="en-US" i="1">
                                        <a:latin typeface="Cambria Math" panose="02040503050406030204" pitchFamily="18" charset="0"/>
                                      </a:rPr>
                                      <m:t>𝑇</m:t>
                                    </m:r>
                                  </m:sup>
                                </m:sSubSup>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e>
                              <m:sup>
                                <m:r>
                                  <a:rPr lang="en-US" b="0" i="1" smtClean="0">
                                    <a:latin typeface="Cambria Math" panose="02040503050406030204" pitchFamily="18" charset="0"/>
                                  </a:rPr>
                                  <m:t>−1</m:t>
                                </m:r>
                              </m:sup>
                            </m:sSup>
                          </m:e>
                          <m:e>
                            <m:m>
                              <m:mPr>
                                <m:mcs>
                                  <m:mc>
                                    <m:mcPr>
                                      <m:count m:val="1"/>
                                      <m:mcJc m:val="center"/>
                                    </m:mcPr>
                                  </m:mc>
                                </m:mcs>
                                <m:ctrlPr>
                                  <a:rPr lang="en-US" i="1" smtClean="0">
                                    <a:latin typeface="Cambria Math" panose="02040503050406030204" pitchFamily="18" charset="0"/>
                                  </a:rPr>
                                </m:ctrlPr>
                              </m:mPr>
                              <m:m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en-US" b="0" i="1" smtClean="0">
                                              <a:latin typeface="Cambria Math" panose="02040503050406030204" pitchFamily="18" charset="0"/>
                                            </a:rPr>
                                            <m:t>𝑌</m:t>
                                          </m:r>
                                        </m:e>
                                      </m:acc>
                                    </m:e>
                                    <m:sub>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en-US" i="1">
                                              <a:latin typeface="Cambria Math" panose="02040503050406030204" pitchFamily="18" charset="0"/>
                                            </a:rPr>
                                            <m:t>𝑋</m:t>
                                          </m:r>
                                        </m:e>
                                      </m:acc>
                                    </m:e>
                                    <m:sub>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𝑘</m:t>
                                      </m:r>
                                    </m:sub>
                                  </m:sSub>
                                  <m:r>
                                    <a:rPr lang="en-US" b="0" i="1" smtClean="0">
                                      <a:latin typeface="Cambria Math" panose="02040503050406030204" pitchFamily="18" charset="0"/>
                                    </a:rPr>
                                    <m:t>)</m:t>
                                  </m:r>
                                </m:e>
                              </m:mr>
                              <m:m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en-US" i="1">
                                              <a:latin typeface="Cambria Math" panose="02040503050406030204" pitchFamily="18" charset="0"/>
                                            </a:rPr>
                                            <m:t>𝑋</m:t>
                                          </m:r>
                                        </m:e>
                                      </m:acc>
                                    </m:e>
                                    <m:sub>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𝑘</m:t>
                                      </m:r>
                                    </m:sub>
                                  </m:sSub>
                                  <m:r>
                                    <a:rPr lang="en-US" b="0" i="1" smtClean="0">
                                      <a:latin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en-US" i="1">
                                              <a:latin typeface="Cambria Math" panose="02040503050406030204" pitchFamily="18" charset="0"/>
                                            </a:rPr>
                                            <m:t>𝑋</m:t>
                                          </m:r>
                                        </m:e>
                                      </m:acc>
                                    </m:e>
                                    <m:sub>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𝑘</m:t>
                                      </m:r>
                                    </m:sub>
                                  </m:sSub>
                                  <m:sSub>
                                    <m:sSubPr>
                                      <m:ctrlPr>
                                        <a:rPr lang="pt-BR" i="1">
                                          <a:latin typeface="Cambria Math" panose="02040503050406030204" pitchFamily="18" charset="0"/>
                                        </a:rPr>
                                      </m:ctrlPr>
                                    </m:sSubPr>
                                    <m:e>
                                      <m:r>
                                        <a:rPr lang="en-US" b="0" i="1" smtClean="0">
                                          <a:latin typeface="Cambria Math" panose="02040503050406030204" pitchFamily="18" charset="0"/>
                                        </a:rPr>
                                        <m:t>−</m:t>
                                      </m:r>
                                      <m:acc>
                                        <m:accPr>
                                          <m:chr m:val="̂"/>
                                          <m:ctrlPr>
                                            <a:rPr lang="pt-BR" i="1">
                                              <a:latin typeface="Cambria Math" panose="02040503050406030204" pitchFamily="18" charset="0"/>
                                            </a:rPr>
                                          </m:ctrlPr>
                                        </m:accPr>
                                        <m:e>
                                          <m:r>
                                            <a:rPr lang="en-US" i="1">
                                              <a:latin typeface="Cambria Math" panose="02040503050406030204" pitchFamily="18" charset="0"/>
                                            </a:rPr>
                                            <m:t>𝑌</m:t>
                                          </m:r>
                                        </m:e>
                                      </m:acc>
                                    </m:e>
                                    <m:sub>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Sub>
                                  <m:r>
                                    <a:rPr lang="en-US" b="0" i="1" smtClean="0">
                                      <a:latin typeface="Cambria Math" panose="02040503050406030204" pitchFamily="18" charset="0"/>
                                    </a:rPr>
                                    <m:t>)</m:t>
                                  </m:r>
                                </m:e>
                              </m:mr>
                              <m:mr>
                                <m:e>
                                  <m:sSub>
                                    <m:sSubPr>
                                      <m:ctrlPr>
                                        <a:rPr lang="pt-BR"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𝑘</m:t>
                                      </m:r>
                                    </m:sub>
                                  </m:sSub>
                                  <m:r>
                                    <a:rPr lang="en-US" b="0" i="1" smtClean="0">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𝑘</m:t>
                                      </m:r>
                                    </m:sub>
                                  </m:sSub>
                                  <m:sSub>
                                    <m:sSubPr>
                                      <m:ctrlPr>
                                        <a:rPr lang="pt-BR"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Sub>
                                </m:e>
                              </m:mr>
                            </m:m>
                          </m:e>
                        </m:eqArr>
                      </m:e>
                    </m:d>
                  </m:oMath>
                </a14:m>
                <a:endParaRPr lang="en-US" i="1" dirty="0">
                  <a:latin typeface="Cambria Math" panose="02040503050406030204" pitchFamily="18" charset="0"/>
                </a:endParaRPr>
              </a:p>
              <a:p>
                <a:pPr marL="0" indent="0">
                  <a:buNone/>
                </a:pPr>
                <a:r>
                  <a:rPr lang="en-US" dirty="0">
                    <a:solidFill>
                      <a:schemeClr val="accent6"/>
                    </a:solidFill>
                  </a:rPr>
                  <a:t>PREDICTION</a:t>
                </a:r>
                <a:r>
                  <a:rPr lang="en-US" dirty="0"/>
                  <a:t>             </a:t>
                </a:r>
                <a14:m>
                  <m:oMath xmlns:m="http://schemas.openxmlformats.org/officeDocument/2006/math">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en-US" i="1">
                                        <a:latin typeface="Cambria Math" panose="02040503050406030204" pitchFamily="18" charset="0"/>
                                      </a:rPr>
                                      <m:t>𝑋</m:t>
                                    </m:r>
                                  </m:e>
                                </m:acc>
                              </m:e>
                              <m:sub>
                                <m:r>
                                  <a:rPr lang="en-US" i="1">
                                    <a:latin typeface="Cambria Math" panose="02040503050406030204" pitchFamily="18" charset="0"/>
                                  </a:rPr>
                                  <m:t>𝑘</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en-US" i="1">
                                        <a:latin typeface="Cambria Math" panose="02040503050406030204" pitchFamily="18" charset="0"/>
                                      </a:rPr>
                                      <m:t>𝑋</m:t>
                                    </m:r>
                                  </m:e>
                                </m:acc>
                              </m:e>
                              <m:sub>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𝑘</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𝑘</m:t>
                                </m:r>
                              </m:sub>
                            </m:sSub>
                            <m:r>
                              <a:rPr lang="en-US" b="0" i="1" smtClean="0">
                                <a:latin typeface="Cambria Math" panose="02040503050406030204" pitchFamily="18" charset="0"/>
                              </a:rPr>
                              <m:t>)</m:t>
                            </m:r>
                          </m:e>
                          <m:e>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𝑘</m:t>
                                            </m:r>
                                          </m:sub>
                                        </m:sSub>
                                      </m:den>
                                    </m:f>
                                  </m:e>
                                </m:d>
                              </m:e>
                              <m:sub>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en-US" i="1">
                                            <a:latin typeface="Cambria Math" panose="02040503050406030204" pitchFamily="18" charset="0"/>
                                          </a:rPr>
                                          <m:t>𝑋</m:t>
                                        </m:r>
                                      </m:e>
                                    </m:acc>
                                  </m:e>
                                  <m:sub>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𝑘</m:t>
                                    </m:r>
                                  </m:sub>
                                </m:sSub>
                              </m:sub>
                            </m:sSub>
                          </m:e>
                          <m:e>
                            <m:sSub>
                              <m:sSubPr>
                                <m:ctrlPr>
                                  <a:rPr lang="pt-BR"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𝑘</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sSub>
                              <m:sSubPr>
                                <m:ctrlPr>
                                  <a:rPr lang="pt-BR"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𝑘</m:t>
                                </m:r>
                              </m:sub>
                            </m:sSub>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𝑘</m:t>
                                </m:r>
                              </m:sub>
                              <m:sup>
                                <m:r>
                                  <a:rPr lang="en-US" b="0" i="1" smtClean="0">
                                    <a:latin typeface="Cambria Math" panose="02040503050406030204" pitchFamily="18" charset="0"/>
                                  </a:rPr>
                                  <m:t>𝑇</m:t>
                                </m:r>
                              </m:sup>
                            </m:sSubSup>
                            <m:r>
                              <a:rPr lang="en-US" b="0" i="1" smtClean="0">
                                <a:latin typeface="Cambria Math" panose="02040503050406030204" pitchFamily="18" charset="0"/>
                              </a:rPr>
                              <m:t>+</m:t>
                            </m:r>
                            <m:r>
                              <a:rPr lang="en-US" b="0" i="1" smtClean="0">
                                <a:latin typeface="Cambria Math" panose="02040503050406030204" pitchFamily="18" charset="0"/>
                              </a:rPr>
                              <m:t>𝑊</m:t>
                            </m:r>
                          </m:e>
                        </m:eqArr>
                      </m:e>
                    </m:d>
                  </m:oMath>
                </a14:m>
                <a:endParaRPr lang="en-US" dirty="0"/>
              </a:p>
              <a:p>
                <a:pPr marL="0" indent="0">
                  <a:buNone/>
                </a:pPr>
                <a:endParaRPr lang="en-US" dirty="0"/>
              </a:p>
              <a:p>
                <a:pPr marL="0" indent="0">
                  <a:buNone/>
                </a:pPr>
                <a:endParaRPr lang="en-US" dirty="0"/>
              </a:p>
            </p:txBody>
          </p:sp>
        </mc:Choice>
        <mc:Fallback>
          <p:sp>
            <p:nvSpPr>
              <p:cNvPr id="3" name="Объект 2">
                <a:extLst>
                  <a:ext uri="{FF2B5EF4-FFF2-40B4-BE49-F238E27FC236}">
                    <a16:creationId xmlns:a16="http://schemas.microsoft.com/office/drawing/2014/main" id="{D1AE4DC6-CC5E-4421-8786-44A190DC3E04}"/>
                  </a:ext>
                </a:extLst>
              </p:cNvPr>
              <p:cNvSpPr>
                <a:spLocks noGrp="1" noRot="1" noChangeAspect="1" noMove="1" noResize="1" noEditPoints="1" noAdjustHandles="1" noChangeArrowheads="1" noChangeShapeType="1" noTextEdit="1"/>
              </p:cNvSpPr>
              <p:nvPr>
                <p:ph idx="1"/>
              </p:nvPr>
            </p:nvSpPr>
            <p:spPr>
              <a:xfrm>
                <a:off x="915031" y="1271726"/>
                <a:ext cx="10350732" cy="5084686"/>
              </a:xfrm>
              <a:blipFill>
                <a:blip r:embed="rId2"/>
                <a:stretch>
                  <a:fillRect l="-589" t="-5036"/>
                </a:stretch>
              </a:blipFill>
            </p:spPr>
            <p:txBody>
              <a:bodyPr/>
              <a:lstStyle/>
              <a:p>
                <a:r>
                  <a:rPr lang="en-US">
                    <a:noFill/>
                  </a:rPr>
                  <a:t> </a:t>
                </a:r>
              </a:p>
            </p:txBody>
          </p:sp>
        </mc:Fallback>
      </mc:AlternateContent>
    </p:spTree>
    <p:extLst>
      <p:ext uri="{BB962C8B-B14F-4D97-AF65-F5344CB8AC3E}">
        <p14:creationId xmlns:p14="http://schemas.microsoft.com/office/powerpoint/2010/main" val="26853430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B4235D-9950-4931-9EC9-F25BD0E306A8}"/>
              </a:ext>
            </a:extLst>
          </p:cNvPr>
          <p:cNvSpPr>
            <a:spLocks noGrp="1"/>
          </p:cNvSpPr>
          <p:nvPr>
            <p:ph type="title"/>
          </p:nvPr>
        </p:nvSpPr>
        <p:spPr>
          <a:xfrm>
            <a:off x="4659188" y="310909"/>
            <a:ext cx="2538382" cy="546305"/>
          </a:xfrm>
        </p:spPr>
        <p:txBody>
          <a:bodyPr>
            <a:normAutofit fontScale="90000"/>
          </a:bodyPr>
          <a:lstStyle/>
          <a:p>
            <a:br>
              <a:rPr lang="en-US" dirty="0"/>
            </a:br>
            <a:r>
              <a:rPr lang="en-US" dirty="0"/>
              <a:t>EKF results </a:t>
            </a:r>
            <a:br>
              <a:rPr lang="en-US" dirty="0"/>
            </a:br>
            <a:endParaRPr lang="en-US" dirty="0"/>
          </a:p>
        </p:txBody>
      </p:sp>
      <p:pic>
        <p:nvPicPr>
          <p:cNvPr id="7" name="Рисунок 6">
            <a:extLst>
              <a:ext uri="{FF2B5EF4-FFF2-40B4-BE49-F238E27FC236}">
                <a16:creationId xmlns:a16="http://schemas.microsoft.com/office/drawing/2014/main" id="{1430A563-A341-4D84-B7A3-3E89B9DD910C}"/>
              </a:ext>
            </a:extLst>
          </p:cNvPr>
          <p:cNvPicPr>
            <a:picLocks noChangeAspect="1"/>
          </p:cNvPicPr>
          <p:nvPr/>
        </p:nvPicPr>
        <p:blipFill rotWithShape="1">
          <a:blip r:embed="rId2"/>
          <a:srcRect l="34520" t="13591" r="33884" b="41618"/>
          <a:stretch/>
        </p:blipFill>
        <p:spPr>
          <a:xfrm>
            <a:off x="2890312" y="1122852"/>
            <a:ext cx="6244810" cy="4979398"/>
          </a:xfrm>
          <a:prstGeom prst="rect">
            <a:avLst/>
          </a:prstGeom>
        </p:spPr>
      </p:pic>
    </p:spTree>
    <p:extLst>
      <p:ext uri="{BB962C8B-B14F-4D97-AF65-F5344CB8AC3E}">
        <p14:creationId xmlns:p14="http://schemas.microsoft.com/office/powerpoint/2010/main" val="35833380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3A24599-0F8C-45F3-8512-41D43E05F5AA}"/>
              </a:ext>
            </a:extLst>
          </p:cNvPr>
          <p:cNvSpPr>
            <a:spLocks noGrp="1"/>
          </p:cNvSpPr>
          <p:nvPr>
            <p:ph type="title"/>
          </p:nvPr>
        </p:nvSpPr>
        <p:spPr>
          <a:xfrm>
            <a:off x="4350690" y="291194"/>
            <a:ext cx="2866856" cy="759371"/>
          </a:xfrm>
        </p:spPr>
        <p:txBody>
          <a:bodyPr/>
          <a:lstStyle/>
          <a:p>
            <a:r>
              <a:rPr lang="en-US" dirty="0"/>
              <a:t>EKF results</a:t>
            </a:r>
          </a:p>
        </p:txBody>
      </p:sp>
      <p:pic>
        <p:nvPicPr>
          <p:cNvPr id="7" name="Объект 6">
            <a:extLst>
              <a:ext uri="{FF2B5EF4-FFF2-40B4-BE49-F238E27FC236}">
                <a16:creationId xmlns:a16="http://schemas.microsoft.com/office/drawing/2014/main" id="{C85D3813-BF42-4F7F-9539-86C2948234D7}"/>
              </a:ext>
            </a:extLst>
          </p:cNvPr>
          <p:cNvPicPr>
            <a:picLocks noGrp="1" noChangeAspect="1"/>
          </p:cNvPicPr>
          <p:nvPr>
            <p:ph idx="1"/>
          </p:nvPr>
        </p:nvPicPr>
        <p:blipFill rotWithShape="1">
          <a:blip r:embed="rId2"/>
          <a:srcRect l="34287" t="12709" r="33801" b="42101"/>
          <a:stretch/>
        </p:blipFill>
        <p:spPr>
          <a:xfrm>
            <a:off x="2931110" y="1145220"/>
            <a:ext cx="6329780" cy="5041900"/>
          </a:xfrm>
          <a:prstGeom prst="rect">
            <a:avLst/>
          </a:prstGeom>
        </p:spPr>
      </p:pic>
    </p:spTree>
    <p:extLst>
      <p:ext uri="{BB962C8B-B14F-4D97-AF65-F5344CB8AC3E}">
        <p14:creationId xmlns:p14="http://schemas.microsoft.com/office/powerpoint/2010/main" val="2536628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9562716-DA08-406C-8430-674EC05EC822}"/>
              </a:ext>
            </a:extLst>
          </p:cNvPr>
          <p:cNvSpPr>
            <a:spLocks noGrp="1"/>
          </p:cNvSpPr>
          <p:nvPr>
            <p:ph type="title"/>
          </p:nvPr>
        </p:nvSpPr>
        <p:spPr>
          <a:xfrm>
            <a:off x="1563102" y="128397"/>
            <a:ext cx="8379888" cy="1114478"/>
          </a:xfrm>
        </p:spPr>
        <p:txBody>
          <a:bodyPr/>
          <a:lstStyle/>
          <a:p>
            <a:r>
              <a:rPr lang="en-US" dirty="0"/>
              <a:t>The effect of measurement noise</a:t>
            </a:r>
          </a:p>
        </p:txBody>
      </p:sp>
      <p:pic>
        <p:nvPicPr>
          <p:cNvPr id="4" name="Объект 3">
            <a:extLst>
              <a:ext uri="{FF2B5EF4-FFF2-40B4-BE49-F238E27FC236}">
                <a16:creationId xmlns:a16="http://schemas.microsoft.com/office/drawing/2014/main" id="{3D9B92B5-0C39-4B55-B94F-5F88D2C2635D}"/>
              </a:ext>
            </a:extLst>
          </p:cNvPr>
          <p:cNvPicPr>
            <a:picLocks noGrp="1" noChangeAspect="1"/>
          </p:cNvPicPr>
          <p:nvPr>
            <p:ph idx="1"/>
          </p:nvPr>
        </p:nvPicPr>
        <p:blipFill rotWithShape="1">
          <a:blip r:embed="rId2"/>
          <a:srcRect l="42576" t="30638" r="26064" b="24110"/>
          <a:stretch/>
        </p:blipFill>
        <p:spPr>
          <a:xfrm>
            <a:off x="3111939" y="1537808"/>
            <a:ext cx="5282213" cy="4287437"/>
          </a:xfrm>
          <a:prstGeom prst="rect">
            <a:avLst/>
          </a:prstGeom>
        </p:spPr>
      </p:pic>
    </p:spTree>
    <p:extLst>
      <p:ext uri="{BB962C8B-B14F-4D97-AF65-F5344CB8AC3E}">
        <p14:creationId xmlns:p14="http://schemas.microsoft.com/office/powerpoint/2010/main" val="1345550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44FA085-2181-455D-B191-E61668221218}"/>
              </a:ext>
            </a:extLst>
          </p:cNvPr>
          <p:cNvSpPr>
            <a:spLocks noGrp="1"/>
          </p:cNvSpPr>
          <p:nvPr>
            <p:ph type="title"/>
          </p:nvPr>
        </p:nvSpPr>
        <p:spPr>
          <a:xfrm>
            <a:off x="4386200" y="563403"/>
            <a:ext cx="2414095" cy="572940"/>
          </a:xfrm>
        </p:spPr>
        <p:txBody>
          <a:bodyPr>
            <a:normAutofit fontScale="90000"/>
          </a:bodyPr>
          <a:lstStyle/>
          <a:p>
            <a:r>
              <a:rPr lang="en-US" dirty="0"/>
              <a:t>control</a:t>
            </a:r>
          </a:p>
        </p:txBody>
      </p:sp>
      <p:sp>
        <p:nvSpPr>
          <p:cNvPr id="3" name="Объект 2">
            <a:extLst>
              <a:ext uri="{FF2B5EF4-FFF2-40B4-BE49-F238E27FC236}">
                <a16:creationId xmlns:a16="http://schemas.microsoft.com/office/drawing/2014/main" id="{57531588-81F2-407B-AC7E-05216A0937DF}"/>
              </a:ext>
            </a:extLst>
          </p:cNvPr>
          <p:cNvSpPr>
            <a:spLocks noGrp="1"/>
          </p:cNvSpPr>
          <p:nvPr>
            <p:ph idx="1"/>
          </p:nvPr>
        </p:nvSpPr>
        <p:spPr>
          <a:xfrm>
            <a:off x="1107065" y="1136343"/>
            <a:ext cx="9977870" cy="4841578"/>
          </a:xfrm>
        </p:spPr>
        <p:txBody>
          <a:bodyPr/>
          <a:lstStyle/>
          <a:p>
            <a:r>
              <a:rPr lang="en-US" dirty="0"/>
              <a:t>How can I move? </a:t>
            </a:r>
          </a:p>
          <a:p>
            <a:pPr marL="0" indent="0">
              <a:buNone/>
            </a:pPr>
            <a:r>
              <a:rPr lang="en-US" dirty="0"/>
              <a:t>Task: design proper control input for robot in order to reach the desired trajectory or state, considering the current state and  environment. </a:t>
            </a:r>
          </a:p>
          <a:p>
            <a:pPr marL="0" indent="0">
              <a:buNone/>
            </a:pPr>
            <a:r>
              <a:rPr lang="en-US" dirty="0"/>
              <a:t>The main challenges: </a:t>
            </a:r>
          </a:p>
          <a:p>
            <a:pPr>
              <a:buFont typeface="Arial" panose="020B0604020202020204" pitchFamily="34" charset="0"/>
              <a:buChar char="•"/>
            </a:pPr>
            <a:r>
              <a:rPr lang="en-US" dirty="0"/>
              <a:t>it is a nonlinear control task </a:t>
            </a:r>
          </a:p>
          <a:p>
            <a:pPr>
              <a:buFont typeface="Arial" panose="020B0604020202020204" pitchFamily="34" charset="0"/>
              <a:buChar char="•"/>
            </a:pPr>
            <a:r>
              <a:rPr lang="en-US" dirty="0"/>
              <a:t>there may be constraints on the admissible robot inputs </a:t>
            </a:r>
          </a:p>
          <a:p>
            <a:pPr>
              <a:buFont typeface="Arial" panose="020B0604020202020204" pitchFamily="34" charset="0"/>
              <a:buChar char="•"/>
            </a:pPr>
            <a:r>
              <a:rPr lang="en-US" dirty="0"/>
              <a:t>especially in a context with moving obstacles, the transient time should be reduced as more as possible</a:t>
            </a:r>
          </a:p>
          <a:p>
            <a:pPr marL="0" indent="0">
              <a:buNone/>
            </a:pPr>
            <a:r>
              <a:rPr lang="en-US" dirty="0"/>
              <a:t>Types of control task:</a:t>
            </a:r>
          </a:p>
          <a:p>
            <a:pPr>
              <a:buFont typeface="Arial" panose="020B0604020202020204" pitchFamily="34" charset="0"/>
              <a:buChar char="•"/>
            </a:pPr>
            <a:r>
              <a:rPr lang="en-US" dirty="0"/>
              <a:t>Trajectory tracking</a:t>
            </a:r>
          </a:p>
          <a:p>
            <a:pPr>
              <a:buFont typeface="Arial" panose="020B0604020202020204" pitchFamily="34" charset="0"/>
              <a:buChar char="•"/>
            </a:pPr>
            <a:r>
              <a:rPr lang="en-US" dirty="0"/>
              <a:t>Posture regulation</a:t>
            </a:r>
          </a:p>
        </p:txBody>
      </p:sp>
    </p:spTree>
    <p:extLst>
      <p:ext uri="{BB962C8B-B14F-4D97-AF65-F5344CB8AC3E}">
        <p14:creationId xmlns:p14="http://schemas.microsoft.com/office/powerpoint/2010/main" val="1526778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FD33E0-237D-457E-9B93-B3A5DA8DA6A7}"/>
              </a:ext>
            </a:extLst>
          </p:cNvPr>
          <p:cNvSpPr>
            <a:spLocks noGrp="1"/>
          </p:cNvSpPr>
          <p:nvPr>
            <p:ph type="title"/>
          </p:nvPr>
        </p:nvSpPr>
        <p:spPr>
          <a:xfrm>
            <a:off x="701967" y="328736"/>
            <a:ext cx="9791438" cy="461638"/>
          </a:xfrm>
        </p:spPr>
        <p:txBody>
          <a:bodyPr>
            <a:normAutofit fontScale="90000"/>
          </a:bodyPr>
          <a:lstStyle/>
          <a:p>
            <a:pPr algn="ctr"/>
            <a:r>
              <a:rPr lang="en-US" dirty="0"/>
              <a:t>introduction</a:t>
            </a:r>
          </a:p>
        </p:txBody>
      </p:sp>
      <p:sp>
        <p:nvSpPr>
          <p:cNvPr id="8" name="Объект 7">
            <a:extLst>
              <a:ext uri="{FF2B5EF4-FFF2-40B4-BE49-F238E27FC236}">
                <a16:creationId xmlns:a16="http://schemas.microsoft.com/office/drawing/2014/main" id="{6FE52A1C-D995-44FC-A642-79F79AE4F413}"/>
              </a:ext>
            </a:extLst>
          </p:cNvPr>
          <p:cNvSpPr>
            <a:spLocks noGrp="1"/>
          </p:cNvSpPr>
          <p:nvPr>
            <p:ph idx="1"/>
          </p:nvPr>
        </p:nvSpPr>
        <p:spPr>
          <a:xfrm>
            <a:off x="994299" y="896645"/>
            <a:ext cx="10067278" cy="2974019"/>
          </a:xfrm>
        </p:spPr>
        <p:txBody>
          <a:bodyPr>
            <a:normAutofit lnSpcReduction="10000"/>
          </a:bodyPr>
          <a:lstStyle/>
          <a:p>
            <a:pPr marL="0" indent="0">
              <a:buNone/>
            </a:pPr>
            <a:r>
              <a:rPr lang="en-US" dirty="0"/>
              <a:t>A mobile robot is a machine controlled by software that use sensors and other technology to identify its surroundings and move around its environment. </a:t>
            </a:r>
          </a:p>
          <a:p>
            <a:pPr marL="0" indent="0">
              <a:buNone/>
            </a:pPr>
            <a:r>
              <a:rPr lang="en-US" dirty="0"/>
              <a:t>The main difference between mobile robots and fixed robots is that one can move and another cannot. Fixed robots are generally used for repetitive tasks where accuracy and speed are important. They are often the workhorses of many manufacturing plants. </a:t>
            </a:r>
          </a:p>
          <a:p>
            <a:pPr marL="0" indent="0">
              <a:buNone/>
            </a:pPr>
            <a:r>
              <a:rPr lang="en-US" dirty="0"/>
              <a:t>Mobile robots are generally used for logistical processes to help make warehouse distribution faster and more efficient. Mobile robots are also useful for reaching places that are dangerous or inaccessible to human workers.</a:t>
            </a:r>
          </a:p>
        </p:txBody>
      </p:sp>
      <p:pic>
        <p:nvPicPr>
          <p:cNvPr id="10" name="Объект 4">
            <a:extLst>
              <a:ext uri="{FF2B5EF4-FFF2-40B4-BE49-F238E27FC236}">
                <a16:creationId xmlns:a16="http://schemas.microsoft.com/office/drawing/2014/main" id="{6BD6C909-6D74-4520-A560-DF2F8BEC114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117395" y="4003308"/>
            <a:ext cx="3314973" cy="2211061"/>
          </a:xfrm>
          <a:prstGeom prst="rect">
            <a:avLst/>
          </a:prstGeom>
        </p:spPr>
      </p:pic>
      <p:pic>
        <p:nvPicPr>
          <p:cNvPr id="11" name="Объект 17">
            <a:extLst>
              <a:ext uri="{FF2B5EF4-FFF2-40B4-BE49-F238E27FC236}">
                <a16:creationId xmlns:a16="http://schemas.microsoft.com/office/drawing/2014/main" id="{A90DBB3B-8968-4A03-A195-C79D6B02DB4F}"/>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395650" y="3733909"/>
            <a:ext cx="3414176" cy="2560632"/>
          </a:xfrm>
          <a:prstGeom prst="rect">
            <a:avLst/>
          </a:prstGeom>
        </p:spPr>
      </p:pic>
    </p:spTree>
    <p:extLst>
      <p:ext uri="{BB962C8B-B14F-4D97-AF65-F5344CB8AC3E}">
        <p14:creationId xmlns:p14="http://schemas.microsoft.com/office/powerpoint/2010/main" val="19655190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AAB21E2-93D3-48A7-9C44-2AA16AD43EAD}"/>
              </a:ext>
            </a:extLst>
          </p:cNvPr>
          <p:cNvSpPr>
            <a:spLocks noGrp="1"/>
          </p:cNvSpPr>
          <p:nvPr>
            <p:ph type="title"/>
          </p:nvPr>
        </p:nvSpPr>
        <p:spPr>
          <a:xfrm>
            <a:off x="2397602" y="350503"/>
            <a:ext cx="6542212" cy="661551"/>
          </a:xfrm>
        </p:spPr>
        <p:txBody>
          <a:bodyPr>
            <a:normAutofit/>
          </a:bodyPr>
          <a:lstStyle/>
          <a:p>
            <a:r>
              <a:rPr lang="en-US" dirty="0"/>
              <a:t>input-output linearization</a:t>
            </a:r>
          </a:p>
        </p:txBody>
      </p:sp>
      <p:sp>
        <p:nvSpPr>
          <p:cNvPr id="3" name="Объект 2">
            <a:extLst>
              <a:ext uri="{FF2B5EF4-FFF2-40B4-BE49-F238E27FC236}">
                <a16:creationId xmlns:a16="http://schemas.microsoft.com/office/drawing/2014/main" id="{7C325195-E2DD-4FD1-A382-649029B37EDC}"/>
              </a:ext>
            </a:extLst>
          </p:cNvPr>
          <p:cNvSpPr>
            <a:spLocks noGrp="1"/>
          </p:cNvSpPr>
          <p:nvPr>
            <p:ph idx="1"/>
          </p:nvPr>
        </p:nvSpPr>
        <p:spPr>
          <a:xfrm>
            <a:off x="941033" y="3940020"/>
            <a:ext cx="10129421" cy="2639441"/>
          </a:xfrm>
        </p:spPr>
        <p:txBody>
          <a:bodyPr/>
          <a:lstStyle/>
          <a:p>
            <a:pPr marL="0" indent="0" algn="just">
              <a:buClr>
                <a:schemeClr val="accent1">
                  <a:lumMod val="75000"/>
                </a:schemeClr>
              </a:buClr>
              <a:buSzPct val="145000"/>
              <a:buNone/>
            </a:pPr>
            <a:r>
              <a:rPr lang="en-US" dirty="0">
                <a:latin typeface="Century Gothic" panose="020B0502020202020204" pitchFamily="34" charset="0"/>
                <a:cs typeface="Arial" panose="020B0604020202020204" pitchFamily="34" charset="0"/>
              </a:rPr>
              <a:t>Input/output linearization via feedback looks for a nonlinear control law based on virtual inputs such that the relationship between these virtual inputs and the system outputs is linear.</a:t>
            </a:r>
          </a:p>
          <a:p>
            <a:pPr marL="0" indent="0">
              <a:buNone/>
            </a:pPr>
            <a:endParaRPr lang="en-US" dirty="0"/>
          </a:p>
        </p:txBody>
      </p:sp>
      <p:pic>
        <p:nvPicPr>
          <p:cNvPr id="4" name="Рисунок 3">
            <a:extLst>
              <a:ext uri="{FF2B5EF4-FFF2-40B4-BE49-F238E27FC236}">
                <a16:creationId xmlns:a16="http://schemas.microsoft.com/office/drawing/2014/main" id="{10F287F4-A819-4D52-96FB-CBE32C5D96C7}"/>
              </a:ext>
            </a:extLst>
          </p:cNvPr>
          <p:cNvPicPr>
            <a:picLocks noChangeAspect="1"/>
          </p:cNvPicPr>
          <p:nvPr/>
        </p:nvPicPr>
        <p:blipFill rotWithShape="1">
          <a:blip r:embed="rId2"/>
          <a:srcRect l="22063" t="35469" r="25005" b="22460"/>
          <a:stretch/>
        </p:blipFill>
        <p:spPr>
          <a:xfrm>
            <a:off x="2716883" y="1300579"/>
            <a:ext cx="5903650" cy="2639441"/>
          </a:xfrm>
          <a:prstGeom prst="rect">
            <a:avLst/>
          </a:prstGeom>
        </p:spPr>
      </p:pic>
    </p:spTree>
    <p:extLst>
      <p:ext uri="{BB962C8B-B14F-4D97-AF65-F5344CB8AC3E}">
        <p14:creationId xmlns:p14="http://schemas.microsoft.com/office/powerpoint/2010/main" val="32007735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3074518-8419-43AC-A858-8758815885A8}"/>
              </a:ext>
            </a:extLst>
          </p:cNvPr>
          <p:cNvSpPr>
            <a:spLocks noGrp="1"/>
          </p:cNvSpPr>
          <p:nvPr>
            <p:ph type="title"/>
          </p:nvPr>
        </p:nvSpPr>
        <p:spPr>
          <a:xfrm>
            <a:off x="2767189" y="386014"/>
            <a:ext cx="6657621" cy="599572"/>
          </a:xfrm>
        </p:spPr>
        <p:txBody>
          <a:bodyPr>
            <a:normAutofit fontScale="90000"/>
          </a:bodyPr>
          <a:lstStyle/>
          <a:p>
            <a:r>
              <a:rPr lang="en-US" dirty="0"/>
              <a:t>Input-output linearization</a:t>
            </a:r>
          </a:p>
        </p:txBody>
      </p:sp>
      <mc:AlternateContent xmlns:mc="http://schemas.openxmlformats.org/markup-compatibility/2006">
        <mc:Choice xmlns:a14="http://schemas.microsoft.com/office/drawing/2010/main" Requires="a14">
          <p:sp>
            <p:nvSpPr>
              <p:cNvPr id="3" name="Объект 2">
                <a:extLst>
                  <a:ext uri="{FF2B5EF4-FFF2-40B4-BE49-F238E27FC236}">
                    <a16:creationId xmlns:a16="http://schemas.microsoft.com/office/drawing/2014/main" id="{1B098DD8-E663-4BD9-BFF4-BBD98303E07D}"/>
                  </a:ext>
                </a:extLst>
              </p:cNvPr>
              <p:cNvSpPr>
                <a:spLocks noGrp="1"/>
              </p:cNvSpPr>
              <p:nvPr>
                <p:ph idx="1"/>
              </p:nvPr>
            </p:nvSpPr>
            <p:spPr>
              <a:xfrm>
                <a:off x="1074829" y="1396013"/>
                <a:ext cx="10022258" cy="4729579"/>
              </a:xfrm>
            </p:spPr>
            <p:txBody>
              <a:bodyPr/>
              <a:lstStyle/>
              <a:p>
                <a:pPr marL="0" indent="0">
                  <a:buNone/>
                </a:pPr>
                <a:r>
                  <a:rPr lang="en-US" dirty="0"/>
                  <a:t>Consider the following example:</a:t>
                </a:r>
              </a:p>
              <a:p>
                <a:pPr marL="0" indent="0">
                  <a:buNone/>
                </a:pPr>
                <a:r>
                  <a:rPr lang="en-US" dirty="0"/>
                  <a:t>System to be controlled:</a:t>
                </a:r>
                <a14:m>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1</m:t>
                                  </m:r>
                                </m:sub>
                              </m:sSub>
                              <m:r>
                                <m:rPr>
                                  <m:brk m:alnAt="7"/>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m:rPr>
                                  <m:brk m:alnAt="7"/>
                                </m:rP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1</m:t>
                                  </m:r>
                                </m:sub>
                                <m:sup>
                                  <m:r>
                                    <a:rPr lang="en-US" b="0" i="1" smtClean="0">
                                      <a:latin typeface="Cambria Math" panose="02040503050406030204" pitchFamily="18" charset="0"/>
                                    </a:rPr>
                                    <m:t>3</m:t>
                                  </m:r>
                                </m:sup>
                              </m:sSubSup>
                              <m:r>
                                <m:rPr>
                                  <m:brk m:alnAt="7"/>
                                </m:rP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brk m:alnAt="7"/>
                                    </m:rPr>
                                    <a:rPr lang="en-US" b="0" i="0" smtClean="0">
                                      <a:latin typeface="Cambria Math" panose="02040503050406030204" pitchFamily="18" charset="0"/>
                                    </a:rPr>
                                    <m:t>c</m:t>
                                  </m:r>
                                  <m:r>
                                    <m:rPr>
                                      <m:sty m:val="p"/>
                                    </m:rPr>
                                    <a:rPr lang="en-US" b="0" i="0" smtClean="0">
                                      <a:latin typeface="Cambria Math" panose="02040503050406030204" pitchFamily="18" charset="0"/>
                                    </a:rPr>
                                    <m:t>os</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𝑢</m:t>
                                  </m:r>
                                </m:e>
                              </m:func>
                            </m:e>
                          </m:mr>
                          <m:mr>
                            <m:e>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mr>
                          <m:mr>
                            <m:e>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
                      </m:e>
                    </m:d>
                  </m:oMath>
                </a14:m>
                <a:endParaRPr lang="en-US" dirty="0"/>
              </a:p>
              <a:p>
                <a:pPr marL="0" indent="0">
                  <a:buNone/>
                </a:pPr>
                <a:r>
                  <a:rPr lang="en-US" dirty="0"/>
                  <a:t>If the following control law is chosen: </a:t>
                </a:r>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r>
                      <a:rPr lang="en-US" b="0" i="0"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1</m:t>
                        </m:r>
                      </m:sub>
                      <m:sup>
                        <m:r>
                          <a:rPr lang="en-US" i="1">
                            <a:latin typeface="Cambria Math" panose="02040503050406030204" pitchFamily="18" charset="0"/>
                          </a:rPr>
                          <m:t>3</m:t>
                        </m:r>
                      </m:sup>
                    </m:sSubSup>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brk m:alnAt="7"/>
                          </m:rPr>
                          <a:rPr lang="en-US">
                            <a:latin typeface="Cambria Math" panose="02040503050406030204" pitchFamily="18" charset="0"/>
                          </a:rPr>
                          <m:t>c</m:t>
                        </m:r>
                        <m:r>
                          <m:rPr>
                            <m:sty m:val="p"/>
                          </m:rPr>
                          <a:rPr lang="en-US">
                            <a:latin typeface="Cambria Math" panose="02040503050406030204" pitchFamily="18" charset="0"/>
                          </a:rPr>
                          <m:t>os</m:t>
                        </m:r>
                      </m:fName>
                      <m:e>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e>
                    </m:func>
                    <m:r>
                      <a:rPr lang="en-US" b="0" i="1" smtClean="0">
                        <a:latin typeface="Cambria Math" panose="02040503050406030204" pitchFamily="18" charset="0"/>
                      </a:rPr>
                      <m:t>+</m:t>
                    </m:r>
                    <m:r>
                      <a:rPr lang="en-US" b="0" i="1" smtClean="0">
                        <a:latin typeface="Cambria Math" panose="02040503050406030204" pitchFamily="18" charset="0"/>
                      </a:rPr>
                      <m:t>𝑣</m:t>
                    </m:r>
                  </m:oMath>
                </a14:m>
                <a:endParaRPr lang="en-US" dirty="0"/>
              </a:p>
              <a:p>
                <a:pPr marL="0" indent="0">
                  <a:buNone/>
                </a:pPr>
                <a:r>
                  <a:rPr lang="en-US" dirty="0"/>
                  <a:t>Then the closed-loop system results in </a:t>
                </a:r>
                <a14:m>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𝑣</m:t>
                              </m:r>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r>
                                <a:rPr lang="en-US" i="1">
                                  <a:latin typeface="Cambria Math" panose="02040503050406030204" pitchFamily="18" charset="0"/>
                                </a:rPr>
                                <m:t>𝑦</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
                      </m:e>
                    </m:d>
                  </m:oMath>
                </a14:m>
                <a:endParaRPr lang="en-US" dirty="0"/>
              </a:p>
              <a:p>
                <a:pPr marL="0" indent="0">
                  <a:buNone/>
                </a:pPr>
                <a:r>
                  <a:rPr lang="en-US" dirty="0"/>
                  <a:t>That is Linear from input v to output y and then standard control techniques can be used to design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oMath>
                </a14:m>
                <a:endParaRPr lang="en-US" dirty="0"/>
              </a:p>
            </p:txBody>
          </p:sp>
        </mc:Choice>
        <mc:Fallback>
          <p:sp>
            <p:nvSpPr>
              <p:cNvPr id="3" name="Объект 2">
                <a:extLst>
                  <a:ext uri="{FF2B5EF4-FFF2-40B4-BE49-F238E27FC236}">
                    <a16:creationId xmlns:a16="http://schemas.microsoft.com/office/drawing/2014/main" id="{1B098DD8-E663-4BD9-BFF4-BBD98303E07D}"/>
                  </a:ext>
                </a:extLst>
              </p:cNvPr>
              <p:cNvSpPr>
                <a:spLocks noGrp="1" noRot="1" noChangeAspect="1" noMove="1" noResize="1" noEditPoints="1" noAdjustHandles="1" noChangeArrowheads="1" noChangeShapeType="1" noTextEdit="1"/>
              </p:cNvSpPr>
              <p:nvPr>
                <p:ph idx="1"/>
              </p:nvPr>
            </p:nvSpPr>
            <p:spPr>
              <a:xfrm>
                <a:off x="1074829" y="1396013"/>
                <a:ext cx="10022258" cy="4729579"/>
              </a:xfrm>
              <a:blipFill>
                <a:blip r:embed="rId2"/>
                <a:stretch>
                  <a:fillRect l="-608" r="-1217"/>
                </a:stretch>
              </a:blipFill>
            </p:spPr>
            <p:txBody>
              <a:bodyPr/>
              <a:lstStyle/>
              <a:p>
                <a:r>
                  <a:rPr lang="en-US">
                    <a:noFill/>
                  </a:rPr>
                  <a:t> </a:t>
                </a:r>
              </a:p>
            </p:txBody>
          </p:sp>
        </mc:Fallback>
      </mc:AlternateContent>
    </p:spTree>
    <p:extLst>
      <p:ext uri="{BB962C8B-B14F-4D97-AF65-F5344CB8AC3E}">
        <p14:creationId xmlns:p14="http://schemas.microsoft.com/office/powerpoint/2010/main" val="38374317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D3EC052-2C87-4C28-87B2-E29C1DFBC47D}"/>
              </a:ext>
            </a:extLst>
          </p:cNvPr>
          <p:cNvSpPr>
            <a:spLocks noGrp="1"/>
          </p:cNvSpPr>
          <p:nvPr>
            <p:ph type="title"/>
          </p:nvPr>
        </p:nvSpPr>
        <p:spPr>
          <a:xfrm>
            <a:off x="4377323" y="379355"/>
            <a:ext cx="2875734" cy="572940"/>
          </a:xfrm>
        </p:spPr>
        <p:txBody>
          <a:bodyPr>
            <a:normAutofit fontScale="90000"/>
          </a:bodyPr>
          <a:lstStyle/>
          <a:p>
            <a:r>
              <a:rPr lang="en-US" dirty="0"/>
              <a:t>simulation</a:t>
            </a:r>
          </a:p>
        </p:txBody>
      </p:sp>
      <p:pic>
        <p:nvPicPr>
          <p:cNvPr id="4" name="Объект 3">
            <a:extLst>
              <a:ext uri="{FF2B5EF4-FFF2-40B4-BE49-F238E27FC236}">
                <a16:creationId xmlns:a16="http://schemas.microsoft.com/office/drawing/2014/main" id="{1F9F4932-0E5C-4F8F-B900-EA9B3364F1BA}"/>
              </a:ext>
            </a:extLst>
          </p:cNvPr>
          <p:cNvPicPr>
            <a:picLocks noGrp="1" noChangeAspect="1"/>
          </p:cNvPicPr>
          <p:nvPr>
            <p:ph idx="1"/>
          </p:nvPr>
        </p:nvPicPr>
        <p:blipFill rotWithShape="1">
          <a:blip r:embed="rId2"/>
          <a:srcRect l="34840" t="14058" r="34210" b="41362"/>
          <a:stretch/>
        </p:blipFill>
        <p:spPr>
          <a:xfrm>
            <a:off x="1171853" y="1630614"/>
            <a:ext cx="5513033" cy="4466782"/>
          </a:xfrm>
          <a:prstGeom prst="rect">
            <a:avLst/>
          </a:prstGeom>
        </p:spPr>
      </p:pic>
      <p:sp>
        <p:nvSpPr>
          <p:cNvPr id="7" name="Прямоугольник 6">
            <a:extLst>
              <a:ext uri="{FF2B5EF4-FFF2-40B4-BE49-F238E27FC236}">
                <a16:creationId xmlns:a16="http://schemas.microsoft.com/office/drawing/2014/main" id="{0C675B77-2DE5-44D3-AD45-613F47092726}"/>
              </a:ext>
            </a:extLst>
          </p:cNvPr>
          <p:cNvSpPr/>
          <p:nvPr/>
        </p:nvSpPr>
        <p:spPr>
          <a:xfrm>
            <a:off x="7134073" y="2505670"/>
            <a:ext cx="4193834" cy="3416320"/>
          </a:xfrm>
          <a:prstGeom prst="rect">
            <a:avLst/>
          </a:prstGeom>
        </p:spPr>
        <p:txBody>
          <a:bodyPr wrap="square">
            <a:spAutoFit/>
          </a:bodyPr>
          <a:lstStyle/>
          <a:p>
            <a:r>
              <a:rPr lang="en-US" dirty="0">
                <a:solidFill>
                  <a:schemeClr val="bg2">
                    <a:lumMod val="75000"/>
                  </a:schemeClr>
                </a:solidFill>
              </a:rPr>
              <a:t>In this figure blue line is the trajectory made by </a:t>
            </a:r>
            <a:r>
              <a:rPr lang="en-US">
                <a:solidFill>
                  <a:schemeClr val="bg2">
                    <a:lumMod val="75000"/>
                  </a:schemeClr>
                </a:solidFill>
              </a:rPr>
              <a:t>real robot, </a:t>
            </a:r>
            <a:r>
              <a:rPr lang="en-US" dirty="0">
                <a:solidFill>
                  <a:schemeClr val="bg2">
                    <a:lumMod val="75000"/>
                  </a:schemeClr>
                </a:solidFill>
              </a:rPr>
              <a:t>dashed green line is estimated state, dashed black line which is aligned with blue line is the reference trajectory, dashed red lines are the distances between robot current pose and beacons. As can be seen from the graph, starting from the start position the robot is able to reach the goal avoiding the obstacles.</a:t>
            </a:r>
          </a:p>
        </p:txBody>
      </p:sp>
    </p:spTree>
    <p:extLst>
      <p:ext uri="{BB962C8B-B14F-4D97-AF65-F5344CB8AC3E}">
        <p14:creationId xmlns:p14="http://schemas.microsoft.com/office/powerpoint/2010/main" val="583479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B3E5D3E-9A57-49C7-8E41-A7AFCF49E438}"/>
              </a:ext>
            </a:extLst>
          </p:cNvPr>
          <p:cNvSpPr>
            <a:spLocks noGrp="1"/>
          </p:cNvSpPr>
          <p:nvPr>
            <p:ph type="title"/>
          </p:nvPr>
        </p:nvSpPr>
        <p:spPr>
          <a:xfrm>
            <a:off x="684212" y="483504"/>
            <a:ext cx="10652572" cy="714982"/>
          </a:xfrm>
        </p:spPr>
        <p:txBody>
          <a:bodyPr/>
          <a:lstStyle/>
          <a:p>
            <a:pPr algn="ctr"/>
            <a:r>
              <a:rPr lang="en-US" dirty="0"/>
              <a:t>The main problems of mobile robotics</a:t>
            </a:r>
          </a:p>
        </p:txBody>
      </p:sp>
      <p:sp>
        <p:nvSpPr>
          <p:cNvPr id="21" name="Объект 20">
            <a:extLst>
              <a:ext uri="{FF2B5EF4-FFF2-40B4-BE49-F238E27FC236}">
                <a16:creationId xmlns:a16="http://schemas.microsoft.com/office/drawing/2014/main" id="{5FA5866E-7066-472B-B3B0-07D5B9A9BC98}"/>
              </a:ext>
            </a:extLst>
          </p:cNvPr>
          <p:cNvSpPr>
            <a:spLocks noGrp="1"/>
          </p:cNvSpPr>
          <p:nvPr>
            <p:ph idx="1"/>
          </p:nvPr>
        </p:nvSpPr>
        <p:spPr>
          <a:xfrm>
            <a:off x="808498" y="1464816"/>
            <a:ext cx="10421753" cy="4611785"/>
          </a:xfrm>
        </p:spPr>
        <p:txBody>
          <a:bodyPr/>
          <a:lstStyle/>
          <a:p>
            <a:r>
              <a:rPr lang="en-US" dirty="0">
                <a:solidFill>
                  <a:schemeClr val="accent2"/>
                </a:solidFill>
              </a:rPr>
              <a:t>Where am I?</a:t>
            </a:r>
            <a:br>
              <a:rPr lang="en-US" dirty="0">
                <a:solidFill>
                  <a:schemeClr val="accent2"/>
                </a:solidFill>
              </a:rPr>
            </a:br>
            <a:r>
              <a:rPr lang="en-US" dirty="0"/>
              <a:t>It is </a:t>
            </a:r>
            <a:r>
              <a:rPr lang="en-US" dirty="0">
                <a:solidFill>
                  <a:schemeClr val="accent6"/>
                </a:solidFill>
              </a:rPr>
              <a:t>Positioning</a:t>
            </a:r>
            <a:r>
              <a:rPr lang="en-US" dirty="0"/>
              <a:t> problem in some cases mapping problem too, which can be solved using Sensor fusion based methods or Simultaneous Localization And Mapping (SLAM)</a:t>
            </a:r>
          </a:p>
          <a:p>
            <a:r>
              <a:rPr lang="en-US" dirty="0">
                <a:solidFill>
                  <a:schemeClr val="accent2"/>
                </a:solidFill>
              </a:rPr>
              <a:t>Where should I go?</a:t>
            </a:r>
            <a:br>
              <a:rPr lang="en-US" dirty="0">
                <a:solidFill>
                  <a:schemeClr val="accent2"/>
                </a:solidFill>
              </a:rPr>
            </a:br>
            <a:r>
              <a:rPr lang="en-US" dirty="0"/>
              <a:t>It is a </a:t>
            </a:r>
            <a:r>
              <a:rPr lang="en-US" dirty="0">
                <a:solidFill>
                  <a:schemeClr val="accent6"/>
                </a:solidFill>
              </a:rPr>
              <a:t>Dynamic trajectory planning </a:t>
            </a:r>
            <a:r>
              <a:rPr lang="en-US" dirty="0"/>
              <a:t>task where the robot path is dynamically updated depending on the environment status, the defined target/goal, the obstacles status  </a:t>
            </a:r>
          </a:p>
          <a:p>
            <a:r>
              <a:rPr lang="en-US" dirty="0">
                <a:solidFill>
                  <a:schemeClr val="accent2"/>
                </a:solidFill>
              </a:rPr>
              <a:t>How can I move?</a:t>
            </a:r>
            <a:br>
              <a:rPr lang="en-US" dirty="0">
                <a:solidFill>
                  <a:schemeClr val="accent2"/>
                </a:solidFill>
              </a:rPr>
            </a:br>
            <a:r>
              <a:rPr lang="en-US" dirty="0"/>
              <a:t>It is a </a:t>
            </a:r>
            <a:r>
              <a:rPr lang="en-US" dirty="0">
                <a:solidFill>
                  <a:schemeClr val="accent6"/>
                </a:solidFill>
              </a:rPr>
              <a:t>Control</a:t>
            </a:r>
            <a:r>
              <a:rPr lang="en-US" dirty="0"/>
              <a:t> task where the robot actuators inputs have to be computed so that to ensure, trajectory tracking, posture regulation, constraints fulfilment </a:t>
            </a:r>
          </a:p>
          <a:p>
            <a:pPr marL="0" indent="0">
              <a:buNone/>
            </a:pPr>
            <a:r>
              <a:rPr lang="en-US" dirty="0"/>
              <a:t>  </a:t>
            </a:r>
          </a:p>
        </p:txBody>
      </p:sp>
    </p:spTree>
    <p:extLst>
      <p:ext uri="{BB962C8B-B14F-4D97-AF65-F5344CB8AC3E}">
        <p14:creationId xmlns:p14="http://schemas.microsoft.com/office/powerpoint/2010/main" val="924183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8ED6A89-BBFF-4D66-B3A8-22DEAF318549}"/>
              </a:ext>
            </a:extLst>
          </p:cNvPr>
          <p:cNvSpPr>
            <a:spLocks noGrp="1"/>
          </p:cNvSpPr>
          <p:nvPr>
            <p:ph type="title"/>
          </p:nvPr>
        </p:nvSpPr>
        <p:spPr>
          <a:xfrm>
            <a:off x="3649354" y="450211"/>
            <a:ext cx="4020953" cy="919169"/>
          </a:xfrm>
        </p:spPr>
        <p:txBody>
          <a:bodyPr/>
          <a:lstStyle/>
          <a:p>
            <a:r>
              <a:rPr lang="en-US" dirty="0"/>
              <a:t>Control  loop</a:t>
            </a:r>
          </a:p>
        </p:txBody>
      </p:sp>
      <p:graphicFrame>
        <p:nvGraphicFramePr>
          <p:cNvPr id="4" name="Объект 3">
            <a:extLst>
              <a:ext uri="{FF2B5EF4-FFF2-40B4-BE49-F238E27FC236}">
                <a16:creationId xmlns:a16="http://schemas.microsoft.com/office/drawing/2014/main" id="{EE4F8E84-F598-444D-AC17-E83E2689DC63}"/>
              </a:ext>
            </a:extLst>
          </p:cNvPr>
          <p:cNvGraphicFramePr>
            <a:graphicFrameLocks noGrp="1"/>
          </p:cNvGraphicFramePr>
          <p:nvPr>
            <p:ph idx="1"/>
            <p:extLst>
              <p:ext uri="{D42A27DB-BD31-4B8C-83A1-F6EECF244321}">
                <p14:modId xmlns:p14="http://schemas.microsoft.com/office/powerpoint/2010/main" val="2703936078"/>
              </p:ext>
            </p:extLst>
          </p:nvPr>
        </p:nvGraphicFramePr>
        <p:xfrm>
          <a:off x="1518713" y="1369379"/>
          <a:ext cx="8530809" cy="36642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Прямая со стрелкой 5">
            <a:extLst>
              <a:ext uri="{FF2B5EF4-FFF2-40B4-BE49-F238E27FC236}">
                <a16:creationId xmlns:a16="http://schemas.microsoft.com/office/drawing/2014/main" id="{1C8F2F81-BF0E-4CC6-9692-EB1AA29040EE}"/>
              </a:ext>
            </a:extLst>
          </p:cNvPr>
          <p:cNvCxnSpPr/>
          <p:nvPr/>
        </p:nvCxnSpPr>
        <p:spPr>
          <a:xfrm>
            <a:off x="692458" y="2334828"/>
            <a:ext cx="82625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Прямая со стрелкой 7">
            <a:extLst>
              <a:ext uri="{FF2B5EF4-FFF2-40B4-BE49-F238E27FC236}">
                <a16:creationId xmlns:a16="http://schemas.microsoft.com/office/drawing/2014/main" id="{763CEC90-48C9-490D-AD87-365AA9C1E399}"/>
              </a:ext>
            </a:extLst>
          </p:cNvPr>
          <p:cNvCxnSpPr/>
          <p:nvPr/>
        </p:nvCxnSpPr>
        <p:spPr>
          <a:xfrm>
            <a:off x="1162975" y="3000652"/>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Прямая со стрелкой 9">
            <a:extLst>
              <a:ext uri="{FF2B5EF4-FFF2-40B4-BE49-F238E27FC236}">
                <a16:creationId xmlns:a16="http://schemas.microsoft.com/office/drawing/2014/main" id="{5FE895DF-DA31-4997-8053-F72C466750B2}"/>
              </a:ext>
            </a:extLst>
          </p:cNvPr>
          <p:cNvCxnSpPr/>
          <p:nvPr/>
        </p:nvCxnSpPr>
        <p:spPr>
          <a:xfrm>
            <a:off x="4039340" y="2325950"/>
            <a:ext cx="39061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Прямая со стрелкой 11">
            <a:extLst>
              <a:ext uri="{FF2B5EF4-FFF2-40B4-BE49-F238E27FC236}">
                <a16:creationId xmlns:a16="http://schemas.microsoft.com/office/drawing/2014/main" id="{A100D50E-07BA-4857-BD37-79C39866F365}"/>
              </a:ext>
            </a:extLst>
          </p:cNvPr>
          <p:cNvCxnSpPr/>
          <p:nvPr/>
        </p:nvCxnSpPr>
        <p:spPr>
          <a:xfrm>
            <a:off x="6755907" y="2325950"/>
            <a:ext cx="42612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Прямая со стрелкой 13">
            <a:extLst>
              <a:ext uri="{FF2B5EF4-FFF2-40B4-BE49-F238E27FC236}">
                <a16:creationId xmlns:a16="http://schemas.microsoft.com/office/drawing/2014/main" id="{B53CC457-56C3-4012-B255-4540AEC9855E}"/>
              </a:ext>
            </a:extLst>
          </p:cNvPr>
          <p:cNvCxnSpPr/>
          <p:nvPr/>
        </p:nvCxnSpPr>
        <p:spPr>
          <a:xfrm>
            <a:off x="10053113" y="2325950"/>
            <a:ext cx="115050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Прямая соединительная линия 15">
            <a:extLst>
              <a:ext uri="{FF2B5EF4-FFF2-40B4-BE49-F238E27FC236}">
                <a16:creationId xmlns:a16="http://schemas.microsoft.com/office/drawing/2014/main" id="{6A0FA2A8-604D-417B-9B93-17BFE384FE3A}"/>
              </a:ext>
            </a:extLst>
          </p:cNvPr>
          <p:cNvCxnSpPr/>
          <p:nvPr/>
        </p:nvCxnSpPr>
        <p:spPr>
          <a:xfrm>
            <a:off x="10484528" y="2325950"/>
            <a:ext cx="0" cy="1802167"/>
          </a:xfrm>
          <a:prstGeom prst="line">
            <a:avLst/>
          </a:prstGeom>
        </p:spPr>
        <p:style>
          <a:lnRef idx="3">
            <a:schemeClr val="dk1"/>
          </a:lnRef>
          <a:fillRef idx="0">
            <a:schemeClr val="dk1"/>
          </a:fillRef>
          <a:effectRef idx="2">
            <a:schemeClr val="dk1"/>
          </a:effectRef>
          <a:fontRef idx="minor">
            <a:schemeClr val="tx1"/>
          </a:fontRef>
        </p:style>
      </p:cxnSp>
      <p:cxnSp>
        <p:nvCxnSpPr>
          <p:cNvPr id="18" name="Прямая со стрелкой 17">
            <a:extLst>
              <a:ext uri="{FF2B5EF4-FFF2-40B4-BE49-F238E27FC236}">
                <a16:creationId xmlns:a16="http://schemas.microsoft.com/office/drawing/2014/main" id="{AE7B8667-7E8C-48EB-B6C4-112F0C1F165E}"/>
              </a:ext>
            </a:extLst>
          </p:cNvPr>
          <p:cNvCxnSpPr/>
          <p:nvPr/>
        </p:nvCxnSpPr>
        <p:spPr>
          <a:xfrm>
            <a:off x="10839635" y="3959441"/>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Прямая со стрелкой 19">
            <a:extLst>
              <a:ext uri="{FF2B5EF4-FFF2-40B4-BE49-F238E27FC236}">
                <a16:creationId xmlns:a16="http://schemas.microsoft.com/office/drawing/2014/main" id="{FDE5300D-3967-4CD9-9B1C-4EF26528B833}"/>
              </a:ext>
            </a:extLst>
          </p:cNvPr>
          <p:cNvCxnSpPr/>
          <p:nvPr/>
        </p:nvCxnSpPr>
        <p:spPr>
          <a:xfrm flipH="1">
            <a:off x="8602462" y="4128117"/>
            <a:ext cx="188206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Прямая со стрелкой 21">
            <a:extLst>
              <a:ext uri="{FF2B5EF4-FFF2-40B4-BE49-F238E27FC236}">
                <a16:creationId xmlns:a16="http://schemas.microsoft.com/office/drawing/2014/main" id="{99BE9CE4-1218-46CE-A264-3DBDB5E38563}"/>
              </a:ext>
            </a:extLst>
          </p:cNvPr>
          <p:cNvCxnSpPr/>
          <p:nvPr/>
        </p:nvCxnSpPr>
        <p:spPr>
          <a:xfrm flipH="1">
            <a:off x="5149049" y="4128117"/>
            <a:ext cx="10919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Прямая со стрелкой 23">
            <a:extLst>
              <a:ext uri="{FF2B5EF4-FFF2-40B4-BE49-F238E27FC236}">
                <a16:creationId xmlns:a16="http://schemas.microsoft.com/office/drawing/2014/main" id="{8722A816-8732-4619-92FD-2F9872339252}"/>
              </a:ext>
            </a:extLst>
          </p:cNvPr>
          <p:cNvCxnSpPr/>
          <p:nvPr/>
        </p:nvCxnSpPr>
        <p:spPr>
          <a:xfrm flipH="1">
            <a:off x="5166804" y="4128117"/>
            <a:ext cx="10653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Прямая со стрелкой 25">
            <a:extLst>
              <a:ext uri="{FF2B5EF4-FFF2-40B4-BE49-F238E27FC236}">
                <a16:creationId xmlns:a16="http://schemas.microsoft.com/office/drawing/2014/main" id="{4150DD53-43CE-4D4E-A950-21363FF4F740}"/>
              </a:ext>
            </a:extLst>
          </p:cNvPr>
          <p:cNvCxnSpPr/>
          <p:nvPr/>
        </p:nvCxnSpPr>
        <p:spPr>
          <a:xfrm flipV="1">
            <a:off x="5681709" y="2956264"/>
            <a:ext cx="0" cy="11718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Прямая со стрелкой 27">
            <a:extLst>
              <a:ext uri="{FF2B5EF4-FFF2-40B4-BE49-F238E27FC236}">
                <a16:creationId xmlns:a16="http://schemas.microsoft.com/office/drawing/2014/main" id="{E8C0B882-2B2D-43C8-8210-5788C8959C87}"/>
              </a:ext>
            </a:extLst>
          </p:cNvPr>
          <p:cNvCxnSpPr/>
          <p:nvPr/>
        </p:nvCxnSpPr>
        <p:spPr>
          <a:xfrm flipV="1">
            <a:off x="3240350" y="2929631"/>
            <a:ext cx="0" cy="6835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26D2174-04A1-46DA-B09E-60B7A87671A4}"/>
                  </a:ext>
                </a:extLst>
              </p:cNvPr>
              <p:cNvSpPr txBox="1"/>
              <p:nvPr/>
            </p:nvSpPr>
            <p:spPr>
              <a:xfrm>
                <a:off x="6872791" y="2011550"/>
                <a:ext cx="24122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hy-AM" i="1" smtClean="0">
                          <a:solidFill>
                            <a:schemeClr val="bg2"/>
                          </a:solidFill>
                          <a:latin typeface="Cambria Math" panose="02040503050406030204" pitchFamily="18" charset="0"/>
                        </a:rPr>
                        <m:t>ս</m:t>
                      </m:r>
                    </m:oMath>
                  </m:oMathPara>
                </a14:m>
                <a:endParaRPr lang="en-US" dirty="0">
                  <a:solidFill>
                    <a:schemeClr val="bg2"/>
                  </a:solidFill>
                </a:endParaRPr>
              </a:p>
              <a:p>
                <a:endParaRPr lang="en-US" dirty="0"/>
              </a:p>
            </p:txBody>
          </p:sp>
        </mc:Choice>
        <mc:Fallback xmlns="">
          <p:sp>
            <p:nvSpPr>
              <p:cNvPr id="29" name="TextBox 28">
                <a:extLst>
                  <a:ext uri="{FF2B5EF4-FFF2-40B4-BE49-F238E27FC236}">
                    <a16:creationId xmlns:a16="http://schemas.microsoft.com/office/drawing/2014/main" id="{726D2174-04A1-46DA-B09E-60B7A87671A4}"/>
                  </a:ext>
                </a:extLst>
              </p:cNvPr>
              <p:cNvSpPr txBox="1">
                <a:spLocks noRot="1" noChangeAspect="1" noMove="1" noResize="1" noEditPoints="1" noAdjustHandles="1" noChangeArrowheads="1" noChangeShapeType="1" noTextEdit="1"/>
              </p:cNvSpPr>
              <p:nvPr/>
            </p:nvSpPr>
            <p:spPr>
              <a:xfrm>
                <a:off x="6872791" y="2011550"/>
                <a:ext cx="241220" cy="553998"/>
              </a:xfrm>
              <a:prstGeom prst="rect">
                <a:avLst/>
              </a:prstGeom>
              <a:blipFill>
                <a:blip r:embed="rId8"/>
                <a:stretch>
                  <a:fillRect l="-2500" r="-2500"/>
                </a:stretch>
              </a:blipFill>
            </p:spPr>
            <p:txBody>
              <a:bodyPr/>
              <a:lstStyle/>
              <a:p>
                <a:r>
                  <a:rPr lang="en-US">
                    <a:noFill/>
                  </a:rPr>
                  <a:t> </a:t>
                </a:r>
              </a:p>
            </p:txBody>
          </p:sp>
        </mc:Fallback>
      </mc:AlternateContent>
      <p:sp>
        <p:nvSpPr>
          <p:cNvPr id="30" name="Прямоугольник 29">
            <a:extLst>
              <a:ext uri="{FF2B5EF4-FFF2-40B4-BE49-F238E27FC236}">
                <a16:creationId xmlns:a16="http://schemas.microsoft.com/office/drawing/2014/main" id="{F4166E64-4B22-46AB-8B97-C016F11AE02F}"/>
              </a:ext>
            </a:extLst>
          </p:cNvPr>
          <p:cNvSpPr/>
          <p:nvPr/>
        </p:nvSpPr>
        <p:spPr>
          <a:xfrm>
            <a:off x="673257" y="1919217"/>
            <a:ext cx="777432" cy="369332"/>
          </a:xfrm>
          <a:prstGeom prst="rect">
            <a:avLst/>
          </a:prstGeom>
        </p:spPr>
        <p:txBody>
          <a:bodyPr wrap="square">
            <a:spAutoFit/>
          </a:bodyPr>
          <a:lstStyle/>
          <a:p>
            <a:r>
              <a:rPr lang="en-US" dirty="0">
                <a:solidFill>
                  <a:schemeClr val="bg2"/>
                </a:solidFill>
              </a:rPr>
              <a:t>TASK</a:t>
            </a:r>
          </a:p>
        </p:txBody>
      </p:sp>
    </p:spTree>
    <p:extLst>
      <p:ext uri="{BB962C8B-B14F-4D97-AF65-F5344CB8AC3E}">
        <p14:creationId xmlns:p14="http://schemas.microsoft.com/office/powerpoint/2010/main" val="3986457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a:extLst>
              <a:ext uri="{FF2B5EF4-FFF2-40B4-BE49-F238E27FC236}">
                <a16:creationId xmlns:a16="http://schemas.microsoft.com/office/drawing/2014/main" id="{0B7FCF14-9261-42B3-B4B9-738311D3B4F0}"/>
              </a:ext>
            </a:extLst>
          </p:cNvPr>
          <p:cNvPicPr>
            <a:picLocks noGrp="1" noChangeAspect="1"/>
          </p:cNvPicPr>
          <p:nvPr>
            <p:ph idx="1"/>
          </p:nvPr>
        </p:nvPicPr>
        <p:blipFill rotWithShape="1">
          <a:blip r:embed="rId2"/>
          <a:srcRect l="24775" t="29371" r="29929" b="18959"/>
          <a:stretch/>
        </p:blipFill>
        <p:spPr>
          <a:xfrm>
            <a:off x="1963445" y="777239"/>
            <a:ext cx="8265110" cy="5303522"/>
          </a:xfrm>
          <a:prstGeom prst="rect">
            <a:avLst/>
          </a:prstGeom>
        </p:spPr>
      </p:pic>
    </p:spTree>
    <p:extLst>
      <p:ext uri="{BB962C8B-B14F-4D97-AF65-F5344CB8AC3E}">
        <p14:creationId xmlns:p14="http://schemas.microsoft.com/office/powerpoint/2010/main" val="3259928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a:extLst>
              <a:ext uri="{FF2B5EF4-FFF2-40B4-BE49-F238E27FC236}">
                <a16:creationId xmlns:a16="http://schemas.microsoft.com/office/drawing/2014/main" id="{A0EB9E47-AF93-434E-9B29-85BC16B98611}"/>
              </a:ext>
            </a:extLst>
          </p:cNvPr>
          <p:cNvPicPr>
            <a:picLocks noGrp="1" noChangeAspect="1"/>
          </p:cNvPicPr>
          <p:nvPr>
            <p:ph idx="1"/>
          </p:nvPr>
        </p:nvPicPr>
        <p:blipFill rotWithShape="1">
          <a:blip r:embed="rId2"/>
          <a:srcRect l="24304" t="27294" r="29670" b="19404"/>
          <a:stretch/>
        </p:blipFill>
        <p:spPr>
          <a:xfrm>
            <a:off x="1817224" y="695009"/>
            <a:ext cx="8241175" cy="5368538"/>
          </a:xfrm>
          <a:prstGeom prst="rect">
            <a:avLst/>
          </a:prstGeom>
        </p:spPr>
      </p:pic>
    </p:spTree>
    <p:extLst>
      <p:ext uri="{BB962C8B-B14F-4D97-AF65-F5344CB8AC3E}">
        <p14:creationId xmlns:p14="http://schemas.microsoft.com/office/powerpoint/2010/main" val="4227265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7EFD75C-D4ED-4EB6-8EE2-00B0FD12AD7E}"/>
              </a:ext>
            </a:extLst>
          </p:cNvPr>
          <p:cNvSpPr>
            <a:spLocks noGrp="1"/>
          </p:cNvSpPr>
          <p:nvPr>
            <p:ph type="title"/>
          </p:nvPr>
        </p:nvSpPr>
        <p:spPr>
          <a:xfrm>
            <a:off x="3640891" y="392830"/>
            <a:ext cx="4362350" cy="796939"/>
          </a:xfrm>
        </p:spPr>
        <p:txBody>
          <a:bodyPr/>
          <a:lstStyle/>
          <a:p>
            <a:r>
              <a:rPr lang="en-US" dirty="0"/>
              <a:t>Path planning</a:t>
            </a:r>
          </a:p>
        </p:txBody>
      </p:sp>
      <p:sp>
        <p:nvSpPr>
          <p:cNvPr id="10" name="Объект 9">
            <a:extLst>
              <a:ext uri="{FF2B5EF4-FFF2-40B4-BE49-F238E27FC236}">
                <a16:creationId xmlns:a16="http://schemas.microsoft.com/office/drawing/2014/main" id="{0076985F-D386-4636-A2C8-9B63E5951B09}"/>
              </a:ext>
            </a:extLst>
          </p:cNvPr>
          <p:cNvSpPr>
            <a:spLocks noGrp="1"/>
          </p:cNvSpPr>
          <p:nvPr>
            <p:ph idx="1"/>
          </p:nvPr>
        </p:nvSpPr>
        <p:spPr>
          <a:xfrm>
            <a:off x="798653" y="1030147"/>
            <a:ext cx="10046826" cy="2555111"/>
          </a:xfrm>
        </p:spPr>
        <p:txBody>
          <a:bodyPr/>
          <a:lstStyle/>
          <a:p>
            <a:r>
              <a:rPr lang="en-US" dirty="0">
                <a:solidFill>
                  <a:schemeClr val="accent2"/>
                </a:solidFill>
              </a:rPr>
              <a:t>Where should I go?</a:t>
            </a:r>
          </a:p>
          <a:p>
            <a:pPr marL="0" indent="0">
              <a:buNone/>
            </a:pPr>
            <a:r>
              <a:rPr lang="en-US" dirty="0"/>
              <a:t>Task: from a given Starting position, reach a given Goal position, avoiding the obstacles in the environment. </a:t>
            </a:r>
          </a:p>
          <a:p>
            <a:pPr marL="0" indent="0">
              <a:buNone/>
            </a:pPr>
            <a:r>
              <a:rPr lang="en-US" dirty="0"/>
              <a:t>To simplify the task, static obstacles, fixed environment assets, fixed goal, a-priori known starting position, a-priori known obstacles positions, no attitude are considered.</a:t>
            </a:r>
          </a:p>
        </p:txBody>
      </p:sp>
      <p:pic>
        <p:nvPicPr>
          <p:cNvPr id="11" name="Объект 4">
            <a:extLst>
              <a:ext uri="{FF2B5EF4-FFF2-40B4-BE49-F238E27FC236}">
                <a16:creationId xmlns:a16="http://schemas.microsoft.com/office/drawing/2014/main" id="{5C7A7ABD-7E8F-4E0B-9B24-355964B508B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221865" y="3428999"/>
            <a:ext cx="3382701" cy="2637701"/>
          </a:xfrm>
          <a:prstGeom prst="rect">
            <a:avLst/>
          </a:prstGeom>
        </p:spPr>
      </p:pic>
    </p:spTree>
    <p:extLst>
      <p:ext uri="{BB962C8B-B14F-4D97-AF65-F5344CB8AC3E}">
        <p14:creationId xmlns:p14="http://schemas.microsoft.com/office/powerpoint/2010/main" val="1770346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15AE212-D39B-47A1-9B56-DABF8D1A2899}"/>
              </a:ext>
            </a:extLst>
          </p:cNvPr>
          <p:cNvSpPr>
            <a:spLocks noGrp="1"/>
          </p:cNvSpPr>
          <p:nvPr>
            <p:ph type="title"/>
          </p:nvPr>
        </p:nvSpPr>
        <p:spPr>
          <a:xfrm>
            <a:off x="3255365" y="576488"/>
            <a:ext cx="6225874" cy="617103"/>
          </a:xfrm>
        </p:spPr>
        <p:txBody>
          <a:bodyPr>
            <a:normAutofit fontScale="90000"/>
          </a:bodyPr>
          <a:lstStyle/>
          <a:p>
            <a:r>
              <a:rPr lang="en-US" dirty="0"/>
              <a:t>Obstacles management</a:t>
            </a:r>
          </a:p>
        </p:txBody>
      </p:sp>
      <p:sp>
        <p:nvSpPr>
          <p:cNvPr id="3" name="Объект 2">
            <a:extLst>
              <a:ext uri="{FF2B5EF4-FFF2-40B4-BE49-F238E27FC236}">
                <a16:creationId xmlns:a16="http://schemas.microsoft.com/office/drawing/2014/main" id="{0AFCA99D-F2C2-47EC-A316-94885BA83590}"/>
              </a:ext>
            </a:extLst>
          </p:cNvPr>
          <p:cNvSpPr>
            <a:spLocks noGrp="1"/>
          </p:cNvSpPr>
          <p:nvPr>
            <p:ph idx="1"/>
          </p:nvPr>
        </p:nvSpPr>
        <p:spPr>
          <a:xfrm>
            <a:off x="1063564" y="1276108"/>
            <a:ext cx="9897661" cy="2427791"/>
          </a:xfrm>
        </p:spPr>
        <p:txBody>
          <a:bodyPr/>
          <a:lstStyle/>
          <a:p>
            <a:pPr marL="0" indent="0">
              <a:buNone/>
            </a:pPr>
            <a:r>
              <a:rPr lang="en-US" dirty="0"/>
              <a:t>Since the obstacles may have different shapes, it is advantageous to circumscribe the obstacle shape with a known shape.</a:t>
            </a:r>
          </a:p>
          <a:p>
            <a:pPr marL="0" indent="0">
              <a:buNone/>
            </a:pPr>
            <a:r>
              <a:rPr lang="en-US" dirty="0"/>
              <a:t>Considering point based robot in simulations can lead to clashes in real scenario because the robot has a size greater than 0. The solution is to enlarge the obstacles so as to include robot size too, but paying with reduction of obstacle free region.</a:t>
            </a:r>
          </a:p>
        </p:txBody>
      </p:sp>
      <p:pic>
        <p:nvPicPr>
          <p:cNvPr id="4" name="Рисунок 3">
            <a:extLst>
              <a:ext uri="{FF2B5EF4-FFF2-40B4-BE49-F238E27FC236}">
                <a16:creationId xmlns:a16="http://schemas.microsoft.com/office/drawing/2014/main" id="{104D4E22-58ED-4B4A-B2EA-B72A601A2374}"/>
              </a:ext>
            </a:extLst>
          </p:cNvPr>
          <p:cNvPicPr>
            <a:picLocks noChangeAspect="1"/>
          </p:cNvPicPr>
          <p:nvPr/>
        </p:nvPicPr>
        <p:blipFill rotWithShape="1">
          <a:blip r:embed="rId2"/>
          <a:srcRect l="31139" t="35105" r="47120" b="32658"/>
          <a:stretch/>
        </p:blipFill>
        <p:spPr>
          <a:xfrm>
            <a:off x="1435261" y="3703899"/>
            <a:ext cx="2650603" cy="2210765"/>
          </a:xfrm>
          <a:prstGeom prst="rect">
            <a:avLst/>
          </a:prstGeom>
        </p:spPr>
      </p:pic>
      <p:sp>
        <p:nvSpPr>
          <p:cNvPr id="6" name="Прямоугольник 5">
            <a:extLst>
              <a:ext uri="{FF2B5EF4-FFF2-40B4-BE49-F238E27FC236}">
                <a16:creationId xmlns:a16="http://schemas.microsoft.com/office/drawing/2014/main" id="{19A4DD4F-69AC-443F-A202-CD93B9DAC0EB}"/>
              </a:ext>
            </a:extLst>
          </p:cNvPr>
          <p:cNvSpPr/>
          <p:nvPr/>
        </p:nvSpPr>
        <p:spPr>
          <a:xfrm>
            <a:off x="4816992" y="3888469"/>
            <a:ext cx="3670060" cy="400110"/>
          </a:xfrm>
          <a:prstGeom prst="rect">
            <a:avLst/>
          </a:prstGeom>
        </p:spPr>
        <p:txBody>
          <a:bodyPr wrap="square">
            <a:spAutoFit/>
          </a:bodyPr>
          <a:lstStyle/>
          <a:p>
            <a:r>
              <a:rPr lang="en-US" sz="2000" dirty="0">
                <a:solidFill>
                  <a:schemeClr val="bg2">
                    <a:lumMod val="75000"/>
                  </a:schemeClr>
                </a:solidFill>
              </a:rPr>
              <a:t>Blue rectangle is real robot </a:t>
            </a:r>
          </a:p>
        </p:txBody>
      </p:sp>
      <p:sp>
        <p:nvSpPr>
          <p:cNvPr id="7" name="Прямоугольник 6">
            <a:extLst>
              <a:ext uri="{FF2B5EF4-FFF2-40B4-BE49-F238E27FC236}">
                <a16:creationId xmlns:a16="http://schemas.microsoft.com/office/drawing/2014/main" id="{20E4659E-387F-43E2-9003-3F4825817DA8}"/>
              </a:ext>
            </a:extLst>
          </p:cNvPr>
          <p:cNvSpPr/>
          <p:nvPr/>
        </p:nvSpPr>
        <p:spPr>
          <a:xfrm>
            <a:off x="4816992" y="4386963"/>
            <a:ext cx="6144233" cy="707886"/>
          </a:xfrm>
          <a:prstGeom prst="rect">
            <a:avLst/>
          </a:prstGeom>
        </p:spPr>
        <p:txBody>
          <a:bodyPr wrap="square">
            <a:spAutoFit/>
          </a:bodyPr>
          <a:lstStyle/>
          <a:p>
            <a:r>
              <a:rPr lang="en-US" sz="2000" dirty="0">
                <a:solidFill>
                  <a:schemeClr val="bg2">
                    <a:lumMod val="75000"/>
                  </a:schemeClr>
                </a:solidFill>
              </a:rPr>
              <a:t>If point-based robot goes along red line, </a:t>
            </a:r>
          </a:p>
          <a:p>
            <a:r>
              <a:rPr lang="en-US" sz="2000" dirty="0">
                <a:solidFill>
                  <a:schemeClr val="bg2">
                    <a:lumMod val="75000"/>
                  </a:schemeClr>
                </a:solidFill>
              </a:rPr>
              <a:t>no clashes occur</a:t>
            </a:r>
          </a:p>
        </p:txBody>
      </p:sp>
      <p:sp>
        <p:nvSpPr>
          <p:cNvPr id="8" name="Прямоугольник 7">
            <a:extLst>
              <a:ext uri="{FF2B5EF4-FFF2-40B4-BE49-F238E27FC236}">
                <a16:creationId xmlns:a16="http://schemas.microsoft.com/office/drawing/2014/main" id="{099F0E5B-9BDA-43FB-9E23-5CE4E80B9360}"/>
              </a:ext>
            </a:extLst>
          </p:cNvPr>
          <p:cNvSpPr/>
          <p:nvPr/>
        </p:nvSpPr>
        <p:spPr>
          <a:xfrm>
            <a:off x="4816992" y="5199948"/>
            <a:ext cx="3289146" cy="400110"/>
          </a:xfrm>
          <a:prstGeom prst="rect">
            <a:avLst/>
          </a:prstGeom>
        </p:spPr>
        <p:txBody>
          <a:bodyPr wrap="square">
            <a:spAutoFit/>
          </a:bodyPr>
          <a:lstStyle/>
          <a:p>
            <a:r>
              <a:rPr lang="en-US" sz="2000" dirty="0">
                <a:solidFill>
                  <a:schemeClr val="bg2">
                    <a:lumMod val="75000"/>
                  </a:schemeClr>
                </a:solidFill>
              </a:rPr>
              <a:t>Green line for the safety</a:t>
            </a:r>
          </a:p>
        </p:txBody>
      </p:sp>
    </p:spTree>
    <p:extLst>
      <p:ext uri="{BB962C8B-B14F-4D97-AF65-F5344CB8AC3E}">
        <p14:creationId xmlns:p14="http://schemas.microsoft.com/office/powerpoint/2010/main" val="3007680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3FFB5D5-D617-49CB-8461-D7E27075AF29}"/>
              </a:ext>
            </a:extLst>
          </p:cNvPr>
          <p:cNvSpPr>
            <a:spLocks noGrp="1"/>
          </p:cNvSpPr>
          <p:nvPr>
            <p:ph type="title"/>
          </p:nvPr>
        </p:nvSpPr>
        <p:spPr>
          <a:xfrm>
            <a:off x="1162975" y="554525"/>
            <a:ext cx="10377365" cy="572940"/>
          </a:xfrm>
        </p:spPr>
        <p:txBody>
          <a:bodyPr>
            <a:normAutofit fontScale="90000"/>
          </a:bodyPr>
          <a:lstStyle/>
          <a:p>
            <a:r>
              <a:rPr lang="en-US" dirty="0"/>
              <a:t>Path planning: Artificial Potential Fields </a:t>
            </a:r>
          </a:p>
        </p:txBody>
      </p:sp>
      <p:sp>
        <p:nvSpPr>
          <p:cNvPr id="3" name="Объект 2">
            <a:extLst>
              <a:ext uri="{FF2B5EF4-FFF2-40B4-BE49-F238E27FC236}">
                <a16:creationId xmlns:a16="http://schemas.microsoft.com/office/drawing/2014/main" id="{E4B85100-9EC4-417D-AFB4-9559334E128E}"/>
              </a:ext>
            </a:extLst>
          </p:cNvPr>
          <p:cNvSpPr>
            <a:spLocks noGrp="1"/>
          </p:cNvSpPr>
          <p:nvPr>
            <p:ph idx="1"/>
          </p:nvPr>
        </p:nvSpPr>
        <p:spPr>
          <a:xfrm>
            <a:off x="1162975" y="1322773"/>
            <a:ext cx="9321554" cy="4554246"/>
          </a:xfrm>
        </p:spPr>
        <p:txBody>
          <a:bodyPr>
            <a:normAutofit/>
          </a:bodyPr>
          <a:lstStyle/>
          <a:p>
            <a:pPr marL="0" indent="0">
              <a:buNone/>
            </a:pPr>
            <a:r>
              <a:rPr lang="en-US" dirty="0"/>
              <a:t>Artificial Potential Fields is one of the most fundamental and traditional algorithms used to design the reference trajectory for the robot.</a:t>
            </a:r>
          </a:p>
          <a:p>
            <a:pPr marL="0" indent="0">
              <a:buNone/>
            </a:pPr>
            <a:r>
              <a:rPr lang="en-US" dirty="0"/>
              <a:t>The main idea is to convert the path planning problem into another one, which can be solved applying known methodologies. </a:t>
            </a:r>
          </a:p>
          <a:p>
            <a:pPr marL="0" indent="0">
              <a:buNone/>
            </a:pPr>
            <a:r>
              <a:rPr lang="en-US" dirty="0"/>
              <a:t>The key ingredient is artificial potential field, which is placed on goal and obstacle positions. In fact, attractive potential field is placed on goal and repulsive one on the obstacles, so that robot can reach the target like a rolling ball on a sloped plane with obstacles.</a:t>
            </a:r>
          </a:p>
          <a:p>
            <a:pPr marL="0" indent="0">
              <a:buNone/>
            </a:pPr>
            <a:r>
              <a:rPr lang="en-US" dirty="0"/>
              <a:t>The major drawback of this method is local minimum, which means the robot can stop in some point not reaching the goal. However, this problem can be handled by utilizing vortex method or changing the initial position.</a:t>
            </a:r>
          </a:p>
        </p:txBody>
      </p:sp>
    </p:spTree>
    <p:extLst>
      <p:ext uri="{BB962C8B-B14F-4D97-AF65-F5344CB8AC3E}">
        <p14:creationId xmlns:p14="http://schemas.microsoft.com/office/powerpoint/2010/main" val="3388363714"/>
      </p:ext>
    </p:extLst>
  </p:cSld>
  <p:clrMapOvr>
    <a:masterClrMapping/>
  </p:clrMapOvr>
</p:sld>
</file>

<file path=ppt/theme/theme1.xml><?xml version="1.0" encoding="utf-8"?>
<a:theme xmlns:a="http://schemas.openxmlformats.org/drawingml/2006/main" name="Сектор">
  <a:themeElements>
    <a:clrScheme name="Сектор">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Сектор">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Сектор">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Сектор</Template>
  <TotalTime>3758</TotalTime>
  <Words>860</Words>
  <Application>Microsoft Office PowerPoint</Application>
  <PresentationFormat>Широкоэкранный</PresentationFormat>
  <Paragraphs>100</Paragraphs>
  <Slides>22</Slides>
  <Notes>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22</vt:i4>
      </vt:variant>
    </vt:vector>
  </HeadingPairs>
  <TitlesOfParts>
    <vt:vector size="27" baseType="lpstr">
      <vt:lpstr>Arial</vt:lpstr>
      <vt:lpstr>Cambria Math</vt:lpstr>
      <vt:lpstr>Century Gothic</vt:lpstr>
      <vt:lpstr>Wingdings 3</vt:lpstr>
      <vt:lpstr>Сектор</vt:lpstr>
      <vt:lpstr>Mobile control and simulation</vt:lpstr>
      <vt:lpstr>introduction</vt:lpstr>
      <vt:lpstr>The main problems of mobile robotics</vt:lpstr>
      <vt:lpstr>Control  loop</vt:lpstr>
      <vt:lpstr>Презентация PowerPoint</vt:lpstr>
      <vt:lpstr>Презентация PowerPoint</vt:lpstr>
      <vt:lpstr>Path planning</vt:lpstr>
      <vt:lpstr>Obstacles management</vt:lpstr>
      <vt:lpstr>Path planning: Artificial Potential Fields </vt:lpstr>
      <vt:lpstr>Artificial potential fields</vt:lpstr>
      <vt:lpstr>Obtained path</vt:lpstr>
      <vt:lpstr>Positioning</vt:lpstr>
      <vt:lpstr>trilateration</vt:lpstr>
      <vt:lpstr>Extended Kalman Filter</vt:lpstr>
      <vt:lpstr>Extended Kalman Filter (EKF)</vt:lpstr>
      <vt:lpstr> EKF results  </vt:lpstr>
      <vt:lpstr>EKF results</vt:lpstr>
      <vt:lpstr>The effect of measurement noise</vt:lpstr>
      <vt:lpstr>control</vt:lpstr>
      <vt:lpstr>input-output linearization</vt:lpstr>
      <vt:lpstr>Input-output linearization</vt:lpstr>
      <vt:lpstr>simulation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control and simulation</dc:title>
  <dc:creator>Aynura Rustemova</dc:creator>
  <cp:lastModifiedBy>Aynura Rustemova</cp:lastModifiedBy>
  <cp:revision>48</cp:revision>
  <dcterms:created xsi:type="dcterms:W3CDTF">2023-02-09T10:44:08Z</dcterms:created>
  <dcterms:modified xsi:type="dcterms:W3CDTF">2023-02-16T22:33:54Z</dcterms:modified>
</cp:coreProperties>
</file>